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48"/>
  </p:notesMasterIdLst>
  <p:sldIdLst>
    <p:sldId id="256" r:id="rId2"/>
    <p:sldId id="257" r:id="rId3"/>
    <p:sldId id="307" r:id="rId4"/>
    <p:sldId id="311" r:id="rId5"/>
    <p:sldId id="258" r:id="rId6"/>
    <p:sldId id="259" r:id="rId7"/>
    <p:sldId id="261" r:id="rId8"/>
    <p:sldId id="260" r:id="rId9"/>
    <p:sldId id="293" r:id="rId10"/>
    <p:sldId id="294" r:id="rId11"/>
    <p:sldId id="263" r:id="rId12"/>
    <p:sldId id="265" r:id="rId13"/>
    <p:sldId id="266" r:id="rId14"/>
    <p:sldId id="264" r:id="rId15"/>
    <p:sldId id="267" r:id="rId16"/>
    <p:sldId id="268" r:id="rId17"/>
    <p:sldId id="269" r:id="rId18"/>
    <p:sldId id="302" r:id="rId19"/>
    <p:sldId id="303" r:id="rId20"/>
    <p:sldId id="288" r:id="rId21"/>
    <p:sldId id="292" r:id="rId22"/>
    <p:sldId id="296" r:id="rId23"/>
    <p:sldId id="272" r:id="rId24"/>
    <p:sldId id="277" r:id="rId25"/>
    <p:sldId id="279" r:id="rId26"/>
    <p:sldId id="280" r:id="rId27"/>
    <p:sldId id="281" r:id="rId28"/>
    <p:sldId id="278" r:id="rId29"/>
    <p:sldId id="282" r:id="rId30"/>
    <p:sldId id="299" r:id="rId31"/>
    <p:sldId id="273" r:id="rId32"/>
    <p:sldId id="300" r:id="rId33"/>
    <p:sldId id="301" r:id="rId34"/>
    <p:sldId id="290" r:id="rId35"/>
    <p:sldId id="283" r:id="rId36"/>
    <p:sldId id="284" r:id="rId37"/>
    <p:sldId id="285" r:id="rId38"/>
    <p:sldId id="286" r:id="rId39"/>
    <p:sldId id="287" r:id="rId40"/>
    <p:sldId id="305" r:id="rId41"/>
    <p:sldId id="276" r:id="rId42"/>
    <p:sldId id="308" r:id="rId43"/>
    <p:sldId id="309" r:id="rId44"/>
    <p:sldId id="310" r:id="rId45"/>
    <p:sldId id="313" r:id="rId46"/>
    <p:sldId id="31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1277601-7980-D654-C489-C838F34B0737}" name="Kalicheti, Manvitha" initials="MK" userId="S::mkalicheti3@gatech.edu::c87d6575-0cb0-4f60-800f-2b2d57728600" providerId="AD"/>
  <p188:author id="{08FB7705-3EAC-C9AF-278A-110FF7A95830}" name="Zhao, Guantao" initials="ZG" userId="S::gzhao46@gatech.edu::7ff41da2-5249-474c-8c73-9494479d7226" providerId="AD"/>
  <p188:author id="{0DCECA78-C36E-D3BD-38A7-87C31A486144}" name="Vijaykumar Sheelvant, Aishwarya" initials="VA" userId="S::asheelvant3@gatech.edu::e1d5672a-5f26-44ad-8ade-03307882c225" providerId="AD"/>
  <p188:author id="{1B686B88-CC88-833B-680A-86650FA3A32F}" name="Mohammed, Abrar Ahmed" initials="MA" userId="S::amohammed88@gatech.edu::139c26df-baac-4dd7-be6f-4b89b955af19" providerId="AD"/>
  <p188:author id="{1235A5CE-1BF3-B237-AD92-C9285ACE5F20}" name="Lapasi Parthasarathy, Manikandan" initials="ML" userId="S::mlp7@gatech.edu::27e70c72-f4ed-48a3-b33a-9bb694f905d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8BF55-F137-5884-501A-06D30F733696}" v="82" dt="2023-12-02T01:25:15.112"/>
    <p1510:client id="{14B0AEB6-CCAA-B87A-584D-38102DAC1370}" v="463" dt="2023-12-02T06:48:43.357"/>
    <p1510:client id="{1892C002-9678-4FFC-BE3B-801649567135}" v="4742" dt="2023-12-02T05:55:49.991"/>
    <p1510:client id="{1C0636A0-675A-A205-BF7D-886661891A12}" v="106" dt="2023-12-02T01:38:50.561"/>
    <p1510:client id="{23145A63-CE7C-4C0A-86CB-92F556F3EDD3}" v="1568" dt="2023-12-02T04:23:56.032"/>
    <p1510:client id="{26137F8B-D1C3-F32B-8F8E-4B42F41CA9AA}" v="978" dt="2023-12-02T05:55:52.056"/>
    <p1510:client id="{29C51726-975F-3445-7ED0-2451C0DD2542}" v="15" dt="2023-12-02T04:34:26.082"/>
    <p1510:client id="{32D5ABEB-F8A9-07AB-8357-4F78CB3F36FF}" v="83" dt="2023-12-02T03:43:08.620"/>
    <p1510:client id="{3539FB89-A73B-4015-ACED-FCA321BF86C8}" v="348" dt="2023-12-01T18:12:08.158"/>
    <p1510:client id="{36BC587F-E88A-46EC-8A57-724DB80ECB90}" v="490" dt="2023-12-01T17:57:04.352"/>
    <p1510:client id="{37759346-BD34-06D0-CAF8-B332AA2A2D47}" v="3" dt="2023-12-02T00:39:39.746"/>
    <p1510:client id="{3D131457-913D-4143-9837-53AB3D5E9C20}" v="165" dt="2023-12-01T23:17:19.565"/>
    <p1510:client id="{44E266A7-6463-FAEF-4F8E-CCD83B0BA14A}" v="133" dt="2023-12-01T17:56:28.629"/>
    <p1510:client id="{48B021E8-1685-6E9A-DDFA-F51D0FC119E0}" v="42" dt="2023-12-02T06:29:19.894"/>
    <p1510:client id="{49C9D29A-640A-C804-063E-6CDCDD33D3E1}" v="247" dt="2023-12-02T01:15:55.996"/>
    <p1510:client id="{4A5E7BB3-67C0-7D45-A142-8560A03F9C2D}" v="548" dt="2023-12-02T05:52:52.444"/>
    <p1510:client id="{520F2BE0-FD61-E292-5C46-053EBC8C0CFE}" v="2" dt="2023-12-02T03:55:15.664"/>
    <p1510:client id="{5A606AF3-2A1B-0296-1612-4F3153DD1D26}" v="893" dt="2023-12-01T23:31:58.359"/>
    <p1510:client id="{691EEF19-5B89-895D-D731-30AD02EBB02C}" v="115" dt="2023-12-02T05:47:11.218"/>
    <p1510:client id="{7867771B-3C1B-47B5-806D-6326D0017592}" v="3047" dt="2023-12-02T07:16:35.142"/>
    <p1510:client id="{83B2069C-7A56-9A41-57CD-0B0C5A40FDF8}" v="10" dt="2023-12-02T02:35:43.402"/>
    <p1510:client id="{884627CF-CA5C-4854-B46A-CF457885F412}" v="37" dt="2023-12-02T00:51:24.664"/>
    <p1510:client id="{92C6CBE3-E657-4991-9DE4-EB954122EAEB}" v="647" dt="2023-12-02T05:30:15.767"/>
    <p1510:client id="{97A62AE8-2F49-837D-9618-12D484331268}" v="359" dt="2023-12-01T22:45:44.007"/>
    <p1510:client id="{A5A46BAF-DEB2-9B8B-6D30-564479A7E501}" v="1933" dt="2023-12-02T01:06:48.187"/>
    <p1510:client id="{A7807A64-B89D-D5D6-5B7F-2D05E49BBD53}" v="4" dt="2023-12-01T21:44:33.940"/>
    <p1510:client id="{AAB684AE-F14E-42C9-A32B-64EBD0CDCEAA}" v="2327" dt="2023-12-02T05:13:15.188"/>
    <p1510:client id="{B7EDF4D0-A3A6-4228-1BA9-77DA50A9F613}" v="22" dt="2023-12-02T06:35:46.173"/>
    <p1510:client id="{B969D625-654D-26B0-8DFF-BED6788197B5}" v="5" dt="2023-12-02T01:41:40.182"/>
    <p1510:client id="{C08E19D1-A887-46BA-BDB1-E0CB73DE0E7C}" v="436" dt="2023-12-02T01:23:27.774"/>
    <p1510:client id="{C6032CE6-1917-40DD-9CE0-232EE3606379}" v="375" dt="2023-12-02T05:27:18.654"/>
    <p1510:client id="{C95CC7EA-4EAE-CEA7-ACC5-D5C0B73D3A79}" v="17" dt="2023-12-02T01:15:30.021"/>
    <p1510:client id="{C9729A3E-280D-A81A-613F-B368120214D7}" v="147" dt="2023-12-02T07:28:01.802"/>
    <p1510:client id="{D4742FDA-8423-F187-ECFE-8B5383EF2304}" v="174" dt="2023-12-02T02:18:34.474"/>
    <p1510:client id="{D56ACB06-4F1C-D354-CEDE-110DBAC8A954}" v="366" dt="2023-12-02T02:49:35.962"/>
    <p1510:client id="{F40A90DF-6D9F-4914-8136-F73DB6262130}" v="2" dt="2023-12-01T17:41:28.591"/>
    <p1510:client id="{F6F37089-7013-D35D-1A73-15A852ED4D51}" v="141" dt="2023-12-02T05:45:08.4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3B8EC7-48A6-49B3-B9FE-0037D951F7CB}" type="datetimeFigureOut">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0A217D-0CC4-4E35-AF1F-79F3A61EB100}" type="slidenum">
              <a:t>‹#›</a:t>
            </a:fld>
            <a:endParaRPr lang="en-US"/>
          </a:p>
        </p:txBody>
      </p:sp>
    </p:spTree>
    <p:extLst>
      <p:ext uri="{BB962C8B-B14F-4D97-AF65-F5344CB8AC3E}">
        <p14:creationId xmlns:p14="http://schemas.microsoft.com/office/powerpoint/2010/main" val="2617899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Recognizing Textual Entailment (RTE). The datasets come from a series of annual textual entailment challenges.</a:t>
            </a:r>
          </a:p>
          <a:p>
            <a:endParaRPr lang="en-US">
              <a:cs typeface="Calibri"/>
            </a:endParaRPr>
          </a:p>
        </p:txBody>
      </p:sp>
      <p:sp>
        <p:nvSpPr>
          <p:cNvPr id="4" name="Slide Number Placeholder 3"/>
          <p:cNvSpPr>
            <a:spLocks noGrp="1"/>
          </p:cNvSpPr>
          <p:nvPr>
            <p:ph type="sldNum" sz="quarter" idx="5"/>
          </p:nvPr>
        </p:nvSpPr>
        <p:spPr/>
        <p:txBody>
          <a:bodyPr/>
          <a:lstStyle/>
          <a:p>
            <a:fld id="{0E0A217D-0CC4-4E35-AF1F-79F3A61EB100}" type="slidenum">
              <a:t>5</a:t>
            </a:fld>
            <a:endParaRPr lang="en-US"/>
          </a:p>
        </p:txBody>
      </p:sp>
    </p:spTree>
    <p:extLst>
      <p:ext uri="{BB962C8B-B14F-4D97-AF65-F5344CB8AC3E}">
        <p14:creationId xmlns:p14="http://schemas.microsoft.com/office/powerpoint/2010/main" val="287613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observe vertical strips in the attention patterns of </a:t>
            </a:r>
            <a:r>
              <a:rPr lang="en-US" err="1"/>
              <a:t>RoBERTa</a:t>
            </a:r>
            <a:r>
              <a:rPr lang="en-US"/>
              <a:t>, which are mainly caused by high-frequent functional words or tokens (e.g., “a”, “the”, and punctuation). For </a:t>
            </a:r>
            <a:r>
              <a:rPr lang="en-US" err="1"/>
              <a:t>DeBERTa</a:t>
            </a:r>
            <a:r>
              <a:rPr lang="en-US"/>
              <a:t>, the strip only appears in the first column, which represents the [CLS] token.</a:t>
            </a:r>
          </a:p>
        </p:txBody>
      </p:sp>
      <p:sp>
        <p:nvSpPr>
          <p:cNvPr id="4" name="Slide Number Placeholder 3"/>
          <p:cNvSpPr>
            <a:spLocks noGrp="1"/>
          </p:cNvSpPr>
          <p:nvPr>
            <p:ph type="sldNum" sz="quarter" idx="5"/>
          </p:nvPr>
        </p:nvSpPr>
        <p:spPr/>
        <p:txBody>
          <a:bodyPr/>
          <a:lstStyle/>
          <a:p>
            <a:fld id="{0E0A217D-0CC4-4E35-AF1F-79F3A61EB100}" type="slidenum">
              <a:t>6</a:t>
            </a:fld>
            <a:endParaRPr lang="en-US"/>
          </a:p>
        </p:txBody>
      </p:sp>
    </p:spTree>
    <p:extLst>
      <p:ext uri="{BB962C8B-B14F-4D97-AF65-F5344CB8AC3E}">
        <p14:creationId xmlns:p14="http://schemas.microsoft.com/office/powerpoint/2010/main" val="358765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20000"/>
              </a:lnSpc>
              <a:spcBef>
                <a:spcPts val="1000"/>
              </a:spcBef>
              <a:buFont typeface="Arial"/>
              <a:buChar char="•"/>
            </a:pPr>
            <a:r>
              <a:rPr lang="en-US"/>
              <a:t>Description</a:t>
            </a:r>
          </a:p>
          <a:p>
            <a:pPr marL="285750" indent="-285750">
              <a:lnSpc>
                <a:spcPct val="120000"/>
              </a:lnSpc>
              <a:spcBef>
                <a:spcPts val="1000"/>
              </a:spcBef>
              <a:buFont typeface="Arial"/>
              <a:buChar char="•"/>
            </a:pPr>
            <a:r>
              <a:rPr lang="en-US"/>
              <a:t>Constraints</a:t>
            </a:r>
            <a:endParaRPr lang="en-US">
              <a:cs typeface="Calibri"/>
            </a:endParaRPr>
          </a:p>
          <a:p>
            <a:pPr marL="285750" indent="-285750">
              <a:lnSpc>
                <a:spcPct val="120000"/>
              </a:lnSpc>
              <a:spcBef>
                <a:spcPts val="1000"/>
              </a:spcBef>
              <a:buFont typeface="Arial"/>
              <a:buChar char="•"/>
            </a:pPr>
            <a:r>
              <a:rPr lang="en-US"/>
              <a:t>Transformations</a:t>
            </a:r>
            <a:endParaRPr lang="en-US">
              <a:cs typeface="Calibri"/>
            </a:endParaRPr>
          </a:p>
          <a:p>
            <a:pPr marL="285750" indent="-285750">
              <a:lnSpc>
                <a:spcPct val="120000"/>
              </a:lnSpc>
              <a:spcBef>
                <a:spcPts val="1000"/>
              </a:spcBef>
              <a:buFont typeface="Arial"/>
              <a:buChar char="•"/>
            </a:pPr>
            <a:r>
              <a:rPr lang="en-US"/>
              <a:t>Goal functions</a:t>
            </a:r>
            <a:endParaRPr lang="en-US">
              <a:cs typeface="Calibri"/>
            </a:endParaRPr>
          </a:p>
          <a:p>
            <a:pPr marL="285750" indent="-285750">
              <a:lnSpc>
                <a:spcPct val="120000"/>
              </a:lnSpc>
              <a:spcBef>
                <a:spcPts val="1000"/>
              </a:spcBef>
              <a:buFont typeface="Arial"/>
              <a:buChar char="•"/>
            </a:pPr>
            <a:r>
              <a:rPr lang="en-US"/>
              <a:t>Attack dabba across all models</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E0A217D-0CC4-4E35-AF1F-79F3A61EB100}" type="slidenum">
              <a:rPr lang="en-US"/>
              <a:t>12</a:t>
            </a:fld>
            <a:endParaRPr lang="en-US"/>
          </a:p>
        </p:txBody>
      </p:sp>
    </p:spTree>
    <p:extLst>
      <p:ext uri="{BB962C8B-B14F-4D97-AF65-F5344CB8AC3E}">
        <p14:creationId xmlns:p14="http://schemas.microsoft.com/office/powerpoint/2010/main" val="3184431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295400" y="4701464"/>
            <a:ext cx="8952782" cy="1204036"/>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5DBDDF98-C922-483F-97E9-3E76B0201B42}" type="datetimeFigureOut">
              <a:rPr lang="en-US" smtClean="0"/>
              <a:t>12/2/2023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B8B3671-A306-4A69-8480-FA9BE839245D}"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295400" y="952500"/>
            <a:ext cx="8952781" cy="3748824"/>
          </a:xfrm>
          <a:noFill/>
        </p:spPr>
        <p:txBody>
          <a:bodyPr anchor="b">
            <a:normAutofit/>
          </a:bodyPr>
          <a:lstStyle>
            <a:lvl1pPr algn="l">
              <a:defRPr sz="3200" spc="530" baseline="0"/>
            </a:lvl1pPr>
          </a:lstStyle>
          <a:p>
            <a:r>
              <a:rPr lang="en-US"/>
              <a:t>Click to edit Master title style</a:t>
            </a:r>
          </a:p>
        </p:txBody>
      </p:sp>
    </p:spTree>
    <p:extLst>
      <p:ext uri="{BB962C8B-B14F-4D97-AF65-F5344CB8AC3E}">
        <p14:creationId xmlns:p14="http://schemas.microsoft.com/office/powerpoint/2010/main" val="2366313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5DBDDF98-C922-483F-97E9-3E76B0201B42}" type="datetimeFigureOut">
              <a:rPr lang="en-US" smtClean="0"/>
              <a:t>12/2/2023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2023895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88334" y="952499"/>
            <a:ext cx="2051165" cy="4953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952500" y="952499"/>
            <a:ext cx="8235834" cy="4953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5DBDDF98-C922-483F-97E9-3E76B0201B42}" type="datetimeFigureOut">
              <a:rPr lang="en-US" smtClean="0"/>
              <a:t>12/2/2023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177408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5DBDDF98-C922-483F-97E9-3E76B0201B42}" type="datetimeFigureOut">
              <a:rPr lang="en-US" smtClean="0"/>
              <a:t>12/2/2023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86973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295400" y="1618211"/>
            <a:ext cx="8412190" cy="3944389"/>
          </a:xfrm>
        </p:spPr>
        <p:txBody>
          <a:bodyPr anchor="t">
            <a:normAutofit/>
          </a:bodyPr>
          <a:lstStyle>
            <a:lvl1pPr>
              <a:defRPr sz="3200"/>
            </a:lvl1pPr>
          </a:lstStyle>
          <a:p>
            <a:r>
              <a:rPr lang="en-US"/>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295400" y="908858"/>
            <a:ext cx="8412192" cy="676102"/>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5DBDDF98-C922-483F-97E9-3E76B0201B42}" type="datetimeFigureOut">
              <a:rPr lang="en-US" smtClean="0"/>
              <a:t>12/2/2023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789203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295401" y="2260121"/>
            <a:ext cx="4350026" cy="3656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546574" y="2260120"/>
            <a:ext cx="4350025" cy="3656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5DBDDF98-C922-483F-97E9-3E76B0201B42}" type="datetimeFigureOut">
              <a:rPr lang="en-US" smtClean="0"/>
              <a:t>12/2/2023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36851372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295400" y="966788"/>
            <a:ext cx="10059988" cy="1051784"/>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295400" y="2018581"/>
            <a:ext cx="4350027"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295400" y="2774756"/>
            <a:ext cx="4350027"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546572" y="2018581"/>
            <a:ext cx="4350028" cy="544003"/>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546572" y="2774756"/>
            <a:ext cx="4350028" cy="31507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5DBDDF98-C922-483F-97E9-3E76B0201B42}" type="datetimeFigureOut">
              <a:rPr lang="en-US" smtClean="0"/>
              <a:t>12/2/2023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B8B3671-A306-4A69-8480-FA9BE839245D}"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657975" y="2625552"/>
            <a:ext cx="42386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403684" y="2625552"/>
            <a:ext cx="424174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029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5DBDDF98-C922-483F-97E9-3E76B0201B42}" type="datetimeFigureOut">
              <a:rPr lang="en-US" smtClean="0"/>
              <a:t>12/2/2023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1656922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5DBDDF98-C922-483F-97E9-3E76B0201B42}" type="datetimeFigureOut">
              <a:rPr lang="en-US" smtClean="0"/>
              <a:t>12/2/2023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4146399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06484" y="1306484"/>
            <a:ext cx="3932237" cy="2122516"/>
          </a:xfrm>
        </p:spPr>
        <p:txBody>
          <a:bodyPr anchor="t">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96000" y="1312026"/>
            <a:ext cx="5143500" cy="4565651"/>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5DBDDF98-C922-483F-97E9-3E76B0201B42}" type="datetimeFigureOut">
              <a:rPr lang="en-US" smtClean="0"/>
              <a:t>12/2/2023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782182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06484" y="1307185"/>
            <a:ext cx="3932237" cy="2121813"/>
          </a:xfrm>
        </p:spPr>
        <p:txBody>
          <a:bodyPr anchor="t">
            <a:normAutofit/>
          </a:bodyPr>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857702" y="1307186"/>
            <a:ext cx="5038898" cy="459831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06484" y="3428999"/>
            <a:ext cx="3932237" cy="2133601"/>
          </a:xfrm>
        </p:spPr>
        <p:txBody>
          <a:bodyPr anchor="b">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5DBDDF98-C922-483F-97E9-3E76B0201B42}" type="datetimeFigureOut">
              <a:rPr lang="en-US" smtClean="0"/>
              <a:t>12/2/2023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B8B3671-A306-4A69-8480-FA9BE839245D}" type="slidenum">
              <a:rPr lang="en-US" smtClean="0"/>
              <a:t>‹#›</a:t>
            </a:fld>
            <a:endParaRPr lang="en-US"/>
          </a:p>
        </p:txBody>
      </p:sp>
    </p:spTree>
    <p:extLst>
      <p:ext uri="{BB962C8B-B14F-4D97-AF65-F5344CB8AC3E}">
        <p14:creationId xmlns:p14="http://schemas.microsoft.com/office/powerpoint/2010/main" val="706384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10000"/>
            <a:lumOff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295400" y="842963"/>
            <a:ext cx="9601200" cy="13096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295400" y="2262188"/>
            <a:ext cx="9601200" cy="3643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j-lt"/>
              </a:defRPr>
            </a:lvl1pPr>
          </a:lstStyle>
          <a:p>
            <a:fld id="{5DBDDF98-C922-483F-97E9-3E76B0201B42}" type="datetimeFigureOut">
              <a:rPr lang="en-US" smtClean="0"/>
              <a:pPr/>
              <a:t>12/2/2023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728107" y="6199188"/>
            <a:ext cx="619125" cy="365125"/>
          </a:xfrm>
          <a:prstGeom prst="rect">
            <a:avLst/>
          </a:prstGeom>
        </p:spPr>
        <p:txBody>
          <a:bodyPr vert="horz" lIns="91440" tIns="45720" rIns="91440" bIns="45720" rtlCol="0" anchor="ctr"/>
          <a:lstStyle>
            <a:lvl1pPr algn="r">
              <a:defRPr sz="1050">
                <a:solidFill>
                  <a:schemeClr val="tx1"/>
                </a:solidFill>
                <a:latin typeface="+mj-lt"/>
              </a:defRPr>
            </a:lvl1pPr>
          </a:lstStyle>
          <a:p>
            <a:fld id="{1B8B3671-A306-4A69-8480-FA9BE839245D}" type="slidenum">
              <a:rPr lang="en-US" smtClean="0"/>
              <a:pPr/>
              <a:t>‹#›</a:t>
            </a:fld>
            <a:endParaRPr lang="en-US"/>
          </a:p>
        </p:txBody>
      </p:sp>
    </p:spTree>
    <p:extLst>
      <p:ext uri="{BB962C8B-B14F-4D97-AF65-F5344CB8AC3E}">
        <p14:creationId xmlns:p14="http://schemas.microsoft.com/office/powerpoint/2010/main" val="146488126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43" r:id="rId6"/>
    <p:sldLayoutId id="2147483739" r:id="rId7"/>
    <p:sldLayoutId id="2147483740" r:id="rId8"/>
    <p:sldLayoutId id="2147483741" r:id="rId9"/>
    <p:sldLayoutId id="2147483742" r:id="rId10"/>
    <p:sldLayoutId id="2147483744" r:id="rId11"/>
  </p:sldLayoutIdLst>
  <p:txStyles>
    <p:titleStyle>
      <a:lvl1pPr algn="l" defTabSz="914400" rtl="0" eaLnBrk="1" latinLnBrk="0" hangingPunct="1">
        <a:lnSpc>
          <a:spcPct val="120000"/>
        </a:lnSpc>
        <a:spcBef>
          <a:spcPct val="0"/>
        </a:spcBef>
        <a:buNone/>
        <a:defRPr sz="2800"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arxiv.org/abs/1806.02847" TargetMode="External"/><Relationship Id="rId3" Type="http://schemas.openxmlformats.org/officeDocument/2006/relationships/image" Target="../media/image15.png"/><Relationship Id="rId7" Type="http://schemas.openxmlformats.org/officeDocument/2006/relationships/hyperlink" Target="https://github.com/jcpeterson/openwebtext" TargetMode="Externa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hyperlink" Target="https://commoncrawl.org/2016/10/news-dataset-available/" TargetMode="External"/><Relationship Id="rId5" Type="http://schemas.openxmlformats.org/officeDocument/2006/relationships/hyperlink" Target="https://en.wikipedia.org/wiki/English_Wikipedia" TargetMode="External"/><Relationship Id="rId4" Type="http://schemas.openxmlformats.org/officeDocument/2006/relationships/hyperlink" Target="https://yknzhu.wixsite.com/mbwe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rxiv.org/abs/1812.0527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textattack.readthedocs.io/en/latest/_modules/textattack/attack_recipes/textbugger_li_2018.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extattack.readthedocs.io/en/latest/_modules/textattack/attack_recipes/pwws_ren_2019.html#PWWSRen2019.build" TargetMode="External"/><Relationship Id="rId2" Type="http://schemas.openxmlformats.org/officeDocument/2006/relationships/hyperlink" Target="https://aclanthology.org/P19-1103.pdf" TargetMode="External"/><Relationship Id="rId1" Type="http://schemas.openxmlformats.org/officeDocument/2006/relationships/slideLayout" Target="../slideLayouts/slideLayout2.xml"/><Relationship Id="rId4" Type="http://schemas.openxmlformats.org/officeDocument/2006/relationships/hyperlink" Target="https://github.com/JHL-HUST/PWW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textattack.readthedocs.io/en/latest/apidoc/textattack.attack_recipes.html#textattack.attack_recipes.deepwordbug_gao_2018.DeepWordBugGao2018" TargetMode="External"/><Relationship Id="rId2" Type="http://schemas.openxmlformats.org/officeDocument/2006/relationships/hyperlink" Target="https://arxiv.org/abs/1801.04354"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extattack.readthedocs.io/en/latest/_modules/textattack/attack_recipes/textfooler_jin_2019.html#TextFoolerJin2019" TargetMode="External"/><Relationship Id="rId2" Type="http://schemas.openxmlformats.org/officeDocument/2006/relationships/hyperlink" Target="https://arxiv.org/abs/1907.11932"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extattack.readthedocs.io/en/latest/_modules/textattack/attack_recipes/iga_wang_2019.html" TargetMode="External"/><Relationship Id="rId2" Type="http://schemas.openxmlformats.org/officeDocument/2006/relationships/hyperlink" Target="https://arxiv.org/pdf/1909.06723.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ordnetweb.princeton.edu/perl/webwn?s=S&amp;sub=Search+WordNet&amp;o2=&amp;o0=1&amp;o8=1&amp;o1=1&amp;o7=&amp;o5=&amp;o9=&amp;o6=&amp;o3=&amp;o4=&amp;h="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hyperlink" Target="https://huggingface.co/datasets/FinanceInc/auditor_sentiment/viewer/default" TargetMode="External"/><Relationship Id="rId3" Type="http://schemas.openxmlformats.org/officeDocument/2006/relationships/hyperlink" Target="https://huggingface.co/microsoft/deberta-v3-xsmall" TargetMode="External"/><Relationship Id="rId7" Type="http://schemas.openxmlformats.org/officeDocument/2006/relationships/hyperlink" Target="https://huggingface.co/mstafam/fine-tuned-bert-financial-sentiment-analysis" TargetMode="External"/><Relationship Id="rId2" Type="http://schemas.openxmlformats.org/officeDocument/2006/relationships/hyperlink" Target="https://textattack.readthedocs.io/en/master/index.html" TargetMode="External"/><Relationship Id="rId1" Type="http://schemas.openxmlformats.org/officeDocument/2006/relationships/slideLayout" Target="../slideLayouts/slideLayout2.xml"/><Relationship Id="rId6" Type="http://schemas.openxmlformats.org/officeDocument/2006/relationships/hyperlink" Target="https://github.com/optuna/optuna" TargetMode="External"/><Relationship Id="rId5" Type="http://schemas.openxmlformats.org/officeDocument/2006/relationships/hyperlink" Target="https://huggingface.co/datasets/glue" TargetMode="External"/><Relationship Id="rId4" Type="http://schemas.openxmlformats.org/officeDocument/2006/relationships/hyperlink" Target="https://huggingface.co/distilbert-base-uncase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623FB3B-24E7-5304-70D8-3CA402902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7081EE3-B6BE-9584-F5AF-E5F6484DA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F64036A-112E-0823-3D64-69B0367E9A17}"/>
              </a:ext>
            </a:extLst>
          </p:cNvPr>
          <p:cNvPicPr>
            <a:picLocks noChangeAspect="1"/>
          </p:cNvPicPr>
          <p:nvPr/>
        </p:nvPicPr>
        <p:blipFill rotWithShape="1">
          <a:blip r:embed="rId2">
            <a:alphaModFix amt="60000"/>
          </a:blip>
          <a:srcRect t="11915" r="-2" b="31833"/>
          <a:stretch/>
        </p:blipFill>
        <p:spPr>
          <a:xfrm>
            <a:off x="-149" y="-5291"/>
            <a:ext cx="12192001" cy="6858000"/>
          </a:xfrm>
          <a:prstGeom prst="rect">
            <a:avLst/>
          </a:prstGeom>
        </p:spPr>
      </p:pic>
      <p:sp>
        <p:nvSpPr>
          <p:cNvPr id="18" name="Freeform: Shape 17">
            <a:extLst>
              <a:ext uri="{FF2B5EF4-FFF2-40B4-BE49-F238E27FC236}">
                <a16:creationId xmlns:a16="http://schemas.microsoft.com/office/drawing/2014/main" id="{4711BF64-C99B-2F90-ADA1-0C08F9BE8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2500" y="952500"/>
            <a:ext cx="10287000" cy="4953000"/>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85794" h="4920343">
                <a:moveTo>
                  <a:pt x="0" y="1451087"/>
                </a:moveTo>
                <a:lnTo>
                  <a:pt x="0" y="0"/>
                </a:lnTo>
                <a:lnTo>
                  <a:pt x="9985794" y="0"/>
                </a:lnTo>
                <a:lnTo>
                  <a:pt x="9985794" y="4920343"/>
                </a:lnTo>
                <a:lnTo>
                  <a:pt x="0" y="4920343"/>
                </a:lnTo>
                <a:lnTo>
                  <a:pt x="0" y="4119525"/>
                </a:lnTo>
              </a:path>
            </a:pathLst>
          </a:cu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821610" y="2588823"/>
            <a:ext cx="7958835" cy="2116348"/>
          </a:xfrm>
          <a:noFill/>
        </p:spPr>
        <p:txBody>
          <a:bodyPr vert="horz" lIns="91440" tIns="45720" rIns="91440" bIns="45720" rtlCol="0" anchor="b">
            <a:noAutofit/>
          </a:bodyPr>
          <a:lstStyle/>
          <a:p>
            <a:pPr>
              <a:lnSpc>
                <a:spcPct val="110000"/>
              </a:lnSpc>
            </a:pPr>
            <a:r>
              <a:rPr lang="en-US" b="1" dirty="0">
                <a:solidFill>
                  <a:srgbClr val="FFFFFF"/>
                </a:solidFill>
                <a:ea typeface="+mj-lt"/>
                <a:cs typeface="+mj-lt"/>
              </a:rPr>
              <a:t>SURVEY ON </a:t>
            </a:r>
            <a:br>
              <a:rPr lang="en-US" b="1" dirty="0">
                <a:ea typeface="+mj-lt"/>
                <a:cs typeface="+mj-lt"/>
              </a:rPr>
            </a:br>
            <a:r>
              <a:rPr lang="en-US" b="1" dirty="0">
                <a:solidFill>
                  <a:srgbClr val="FFFFFF"/>
                </a:solidFill>
                <a:ea typeface="+mj-lt"/>
                <a:cs typeface="+mj-lt"/>
              </a:rPr>
              <a:t>ADVERSARIAL</a:t>
            </a:r>
            <a:r>
              <a:rPr lang="en" b="1" dirty="0">
                <a:solidFill>
                  <a:srgbClr val="FFFFFF"/>
                </a:solidFill>
                <a:ea typeface="+mj-lt"/>
                <a:cs typeface="+mj-lt"/>
              </a:rPr>
              <a:t> </a:t>
            </a:r>
            <a:r>
              <a:rPr lang="en-US" b="1" dirty="0">
                <a:solidFill>
                  <a:srgbClr val="FFFFFF"/>
                </a:solidFill>
                <a:ea typeface="+mj-lt"/>
                <a:cs typeface="+mj-lt"/>
              </a:rPr>
              <a:t>ATTACKS AND DEFENSES on </a:t>
            </a:r>
            <a:r>
              <a:rPr lang="en-US" b="1" dirty="0" err="1">
                <a:solidFill>
                  <a:srgbClr val="FFFFFF"/>
                </a:solidFill>
                <a:ea typeface="+mj-lt"/>
                <a:cs typeface="+mj-lt"/>
              </a:rPr>
              <a:t>bert</a:t>
            </a:r>
            <a:r>
              <a:rPr lang="en-US" dirty="0">
                <a:solidFill>
                  <a:srgbClr val="FFFFFF"/>
                </a:solidFill>
                <a:latin typeface="Arial Nova Light"/>
                <a:ea typeface="+mj-lt"/>
                <a:cs typeface="+mj-lt"/>
              </a:rPr>
              <a:t>-</a:t>
            </a:r>
            <a:r>
              <a:rPr lang="en-US" b="1" dirty="0">
                <a:solidFill>
                  <a:srgbClr val="FFFFFF"/>
                </a:solidFill>
                <a:ea typeface="+mj-lt"/>
                <a:cs typeface="+mj-lt"/>
              </a:rPr>
              <a:t>based </a:t>
            </a:r>
            <a:r>
              <a:rPr lang="en-US" b="1" dirty="0" err="1">
                <a:solidFill>
                  <a:srgbClr val="FFFFFF"/>
                </a:solidFill>
                <a:ea typeface="+mj-lt"/>
                <a:cs typeface="+mj-lt"/>
              </a:rPr>
              <a:t>nlu</a:t>
            </a:r>
            <a:r>
              <a:rPr lang="en-US" b="1" dirty="0">
                <a:solidFill>
                  <a:srgbClr val="FFFFFF"/>
                </a:solidFill>
                <a:ea typeface="+mj-lt"/>
                <a:cs typeface="+mj-lt"/>
              </a:rPr>
              <a:t> tasks</a:t>
            </a:r>
            <a:endParaRPr lang="en-US" dirty="0">
              <a:solidFill>
                <a:srgbClr val="FFFFFF"/>
              </a:solidFill>
              <a:ea typeface="+mj-lt"/>
              <a:cs typeface="+mj-lt"/>
            </a:endParaRPr>
          </a:p>
        </p:txBody>
      </p:sp>
      <p:sp>
        <p:nvSpPr>
          <p:cNvPr id="3" name="Subtitle 2"/>
          <p:cNvSpPr>
            <a:spLocks noGrp="1"/>
          </p:cNvSpPr>
          <p:nvPr>
            <p:ph type="subTitle" idx="1"/>
          </p:nvPr>
        </p:nvSpPr>
        <p:spPr>
          <a:xfrm>
            <a:off x="985331" y="1003252"/>
            <a:ext cx="1416129" cy="475695"/>
          </a:xfrm>
          <a:noFill/>
        </p:spPr>
        <p:txBody>
          <a:bodyPr anchor="t">
            <a:normAutofit/>
          </a:bodyPr>
          <a:lstStyle/>
          <a:p>
            <a:pPr>
              <a:lnSpc>
                <a:spcPct val="100000"/>
              </a:lnSpc>
              <a:spcBef>
                <a:spcPts val="0"/>
              </a:spcBef>
            </a:pPr>
            <a:r>
              <a:rPr lang="en-US" b="1">
                <a:solidFill>
                  <a:srgbClr val="FFFFFF"/>
                </a:solidFill>
                <a:latin typeface="Goudy Old Style"/>
              </a:rPr>
              <a:t>TEAM 13</a:t>
            </a:r>
            <a:endParaRPr lang="en-US" b="1">
              <a:latin typeface="Goudy Old Style"/>
            </a:endParaRPr>
          </a:p>
        </p:txBody>
      </p:sp>
      <p:sp>
        <p:nvSpPr>
          <p:cNvPr id="4" name="TextBox 3">
            <a:extLst>
              <a:ext uri="{FF2B5EF4-FFF2-40B4-BE49-F238E27FC236}">
                <a16:creationId xmlns:a16="http://schemas.microsoft.com/office/drawing/2014/main" id="{DC383A7E-CE2E-BFD1-20BD-EE03E4EE27A0}"/>
              </a:ext>
            </a:extLst>
          </p:cNvPr>
          <p:cNvSpPr txBox="1"/>
          <p:nvPr/>
        </p:nvSpPr>
        <p:spPr>
          <a:xfrm>
            <a:off x="952352" y="4755923"/>
            <a:ext cx="27432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i="1" dirty="0">
                <a:solidFill>
                  <a:srgbClr val="FFFFFF"/>
                </a:solidFill>
                <a:latin typeface="Goudy Old Style"/>
                <a:cs typeface="Segoe UI"/>
              </a:rPr>
              <a:t>Abrar Ahmed Mohammed</a:t>
            </a:r>
          </a:p>
          <a:p>
            <a:r>
              <a:rPr lang="en-US" sz="1200" i="1" dirty="0">
                <a:solidFill>
                  <a:srgbClr val="FFFFFF"/>
                </a:solidFill>
                <a:latin typeface="Goudy Old Style"/>
                <a:cs typeface="Segoe UI"/>
              </a:rPr>
              <a:t>Aishwarya Vijaykumar </a:t>
            </a:r>
            <a:r>
              <a:rPr lang="en-US" sz="1200" i="1" dirty="0" err="1">
                <a:solidFill>
                  <a:srgbClr val="FFFFFF"/>
                </a:solidFill>
                <a:latin typeface="Goudy Old Style"/>
                <a:cs typeface="Segoe UI"/>
              </a:rPr>
              <a:t>Sheelvant</a:t>
            </a:r>
            <a:r>
              <a:rPr lang="en-US" sz="1200" i="1" dirty="0">
                <a:solidFill>
                  <a:srgbClr val="FFFFFF"/>
                </a:solidFill>
                <a:latin typeface="Goudy Old Style"/>
                <a:cs typeface="Segoe UI"/>
              </a:rPr>
              <a:t> ​</a:t>
            </a:r>
          </a:p>
          <a:p>
            <a:r>
              <a:rPr lang="en-US" sz="1200" i="1" dirty="0" err="1">
                <a:solidFill>
                  <a:srgbClr val="FFFFFF"/>
                </a:solidFill>
                <a:latin typeface="Goudy Old Style"/>
                <a:cs typeface="Segoe UI"/>
              </a:rPr>
              <a:t>Guantao</a:t>
            </a:r>
            <a:r>
              <a:rPr lang="en-US" sz="1200" i="1" dirty="0">
                <a:solidFill>
                  <a:srgbClr val="FFFFFF"/>
                </a:solidFill>
                <a:latin typeface="Goudy Old Style"/>
                <a:cs typeface="Segoe UI"/>
              </a:rPr>
              <a:t> Zhao</a:t>
            </a:r>
          </a:p>
          <a:p>
            <a:r>
              <a:rPr lang="en-US" sz="1200" i="1" dirty="0">
                <a:solidFill>
                  <a:srgbClr val="FFFFFF"/>
                </a:solidFill>
                <a:latin typeface="Goudy Old Style"/>
                <a:cs typeface="Segoe UI"/>
              </a:rPr>
              <a:t>Manikandan </a:t>
            </a:r>
            <a:r>
              <a:rPr lang="en-US" sz="1200" i="1" dirty="0" err="1">
                <a:solidFill>
                  <a:srgbClr val="FFFFFF"/>
                </a:solidFill>
                <a:latin typeface="Goudy Old Style"/>
                <a:cs typeface="Segoe UI"/>
              </a:rPr>
              <a:t>Lapasi</a:t>
            </a:r>
            <a:r>
              <a:rPr lang="en-US" sz="1200" i="1" dirty="0">
                <a:solidFill>
                  <a:srgbClr val="FFFFFF"/>
                </a:solidFill>
                <a:latin typeface="Goudy Old Style"/>
                <a:cs typeface="Segoe UI"/>
              </a:rPr>
              <a:t> Parthasarathy ​</a:t>
            </a:r>
          </a:p>
          <a:p>
            <a:r>
              <a:rPr lang="en-US" sz="1200" i="1" dirty="0">
                <a:solidFill>
                  <a:srgbClr val="FFFFFF"/>
                </a:solidFill>
                <a:latin typeface="Goudy Old Style"/>
                <a:cs typeface="Segoe UI"/>
              </a:rPr>
              <a:t>Manvitha Kalicheti</a:t>
            </a:r>
          </a:p>
          <a:p>
            <a:r>
              <a:rPr lang="en-US" sz="1200" i="1" dirty="0">
                <a:solidFill>
                  <a:srgbClr val="FFFFFF"/>
                </a:solidFill>
                <a:latin typeface="Goudy Old Style"/>
                <a:cs typeface="Segoe UI"/>
              </a:rPr>
              <a:t>Sabeeha Syed​</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1874-2DE2-D92A-9DFD-A1AA42853D43}"/>
              </a:ext>
            </a:extLst>
          </p:cNvPr>
          <p:cNvSpPr>
            <a:spLocks noGrp="1"/>
          </p:cNvSpPr>
          <p:nvPr>
            <p:ph type="title"/>
          </p:nvPr>
        </p:nvSpPr>
        <p:spPr>
          <a:xfrm>
            <a:off x="2489405" y="-103392"/>
            <a:ext cx="7536426" cy="1309687"/>
          </a:xfrm>
        </p:spPr>
        <p:txBody>
          <a:bodyPr/>
          <a:lstStyle/>
          <a:p>
            <a:r>
              <a:rPr lang="en-US"/>
              <a:t>Model 3</a:t>
            </a:r>
            <a:r>
              <a:rPr lang="en-US">
                <a:latin typeface="Arial Nova"/>
              </a:rPr>
              <a:t> -</a:t>
            </a:r>
            <a:r>
              <a:rPr lang="en-US"/>
              <a:t> </a:t>
            </a:r>
            <a:r>
              <a:rPr lang="en-US" err="1"/>
              <a:t>fiNE-TUNED-fINBert</a:t>
            </a:r>
            <a:endParaRPr lang="en-US" err="1">
              <a:solidFill>
                <a:srgbClr val="000000"/>
              </a:solidFill>
              <a:latin typeface="Goudy Old Style"/>
              <a:cs typeface="Arial"/>
            </a:endParaRPr>
          </a:p>
        </p:txBody>
      </p:sp>
      <p:sp>
        <p:nvSpPr>
          <p:cNvPr id="3" name="Content Placeholder 2">
            <a:extLst>
              <a:ext uri="{FF2B5EF4-FFF2-40B4-BE49-F238E27FC236}">
                <a16:creationId xmlns:a16="http://schemas.microsoft.com/office/drawing/2014/main" id="{41BA4CBB-F18F-DBFD-D88D-42BBD7C59439}"/>
              </a:ext>
            </a:extLst>
          </p:cNvPr>
          <p:cNvSpPr>
            <a:spLocks noGrp="1"/>
          </p:cNvSpPr>
          <p:nvPr>
            <p:ph idx="1"/>
          </p:nvPr>
        </p:nvSpPr>
        <p:spPr>
          <a:xfrm>
            <a:off x="1295400" y="1472905"/>
            <a:ext cx="6644268" cy="4836007"/>
          </a:xfrm>
        </p:spPr>
        <p:txBody>
          <a:bodyPr vert="horz" lIns="91440" tIns="45720" rIns="91440" bIns="45720" rtlCol="0" anchor="t">
            <a:normAutofit fontScale="92500" lnSpcReduction="10000"/>
          </a:bodyPr>
          <a:lstStyle/>
          <a:p>
            <a:r>
              <a:rPr lang="en-US" sz="1500">
                <a:solidFill>
                  <a:srgbClr val="000000"/>
                </a:solidFill>
                <a:ea typeface="+mn-lt"/>
                <a:cs typeface="Arial"/>
              </a:rPr>
              <a:t>Dataset: </a:t>
            </a:r>
            <a:r>
              <a:rPr lang="en-US" sz="1500">
                <a:solidFill>
                  <a:srgbClr val="000000"/>
                </a:solidFill>
                <a:ea typeface="+mn-lt"/>
                <a:cs typeface="+mn-lt"/>
              </a:rPr>
              <a:t>Auditor review sentiment collected by News Department</a:t>
            </a:r>
          </a:p>
          <a:p>
            <a:pPr marL="474980" lvl="1">
              <a:buFont typeface="Courier New" panose="020B0604020202020204" pitchFamily="34" charset="0"/>
              <a:buChar char="o"/>
            </a:pPr>
            <a:r>
              <a:rPr lang="en-US" sz="1400">
                <a:solidFill>
                  <a:srgbClr val="000000"/>
                </a:solidFill>
                <a:ea typeface="+mn-lt"/>
                <a:cs typeface="Arial"/>
              </a:rPr>
              <a:t>Label: positive, neutral or negative</a:t>
            </a:r>
          </a:p>
          <a:p>
            <a:pPr marL="474980" lvl="1">
              <a:buFont typeface="Courier New" panose="020B0604020202020204" pitchFamily="34" charset="0"/>
              <a:buChar char="o"/>
            </a:pPr>
            <a:r>
              <a:rPr lang="en-US" sz="1400">
                <a:solidFill>
                  <a:srgbClr val="000000"/>
                </a:solidFill>
                <a:ea typeface="+mn-lt"/>
                <a:cs typeface="Arial"/>
              </a:rPr>
              <a:t>Train : 3.88k</a:t>
            </a:r>
          </a:p>
          <a:p>
            <a:pPr marL="474980" lvl="1">
              <a:buFont typeface="Courier New" panose="020B0604020202020204" pitchFamily="34" charset="0"/>
              <a:buChar char="o"/>
            </a:pPr>
            <a:r>
              <a:rPr lang="en-US" sz="1400">
                <a:solidFill>
                  <a:srgbClr val="000000"/>
                </a:solidFill>
                <a:ea typeface="+mn-lt"/>
                <a:cs typeface="Arial"/>
              </a:rPr>
              <a:t>Test : 969 rows</a:t>
            </a:r>
          </a:p>
          <a:p>
            <a:r>
              <a:rPr lang="en-US" sz="1500">
                <a:solidFill>
                  <a:srgbClr val="000000"/>
                </a:solidFill>
                <a:ea typeface="+mn-lt"/>
                <a:cs typeface="Arial"/>
              </a:rPr>
              <a:t>Overview: Specialized</a:t>
            </a:r>
            <a:r>
              <a:rPr lang="en-US" sz="1500">
                <a:ea typeface="+mn-lt"/>
                <a:cs typeface="Arial"/>
              </a:rPr>
              <a:t> in sentiment analysis for financial text and news headlines</a:t>
            </a:r>
            <a:r>
              <a:rPr lang="en-US" sz="1500">
                <a:cs typeface="Arial"/>
              </a:rPr>
              <a:t>. The model parameters are the same as BERT. The model has 12 layers and has 110M parameters. The model thus achieves 97.4% accuracy on validation dataset.</a:t>
            </a:r>
            <a:endParaRPr lang="en-US" sz="1500"/>
          </a:p>
          <a:p>
            <a:r>
              <a:rPr lang="en-US" sz="1500">
                <a:solidFill>
                  <a:srgbClr val="000000"/>
                </a:solidFill>
                <a:ea typeface="+mn-lt"/>
                <a:cs typeface="Arial"/>
              </a:rPr>
              <a:t>Training Hyperparameters: </a:t>
            </a:r>
          </a:p>
          <a:p>
            <a:pPr marL="474980" lvl="1">
              <a:buFont typeface="Courier New" panose="020B0604020202020204" pitchFamily="34" charset="0"/>
              <a:buChar char="o"/>
            </a:pPr>
            <a:r>
              <a:rPr lang="en-US" sz="1400">
                <a:solidFill>
                  <a:srgbClr val="000000"/>
                </a:solidFill>
                <a:ea typeface="+mn-lt"/>
                <a:cs typeface="Arial"/>
              </a:rPr>
              <a:t>Learning Rate: 2e-05</a:t>
            </a:r>
          </a:p>
          <a:p>
            <a:pPr marL="474980" lvl="1">
              <a:buFont typeface="Courier New" panose="020B0604020202020204" pitchFamily="34" charset="0"/>
              <a:buChar char="o"/>
            </a:pPr>
            <a:r>
              <a:rPr lang="en-US" sz="1400">
                <a:solidFill>
                  <a:srgbClr val="000000"/>
                </a:solidFill>
                <a:ea typeface="+mn-lt"/>
                <a:cs typeface="Arial"/>
              </a:rPr>
              <a:t>Train Batch Size: 16</a:t>
            </a:r>
          </a:p>
          <a:p>
            <a:pPr marL="474980" lvl="1">
              <a:buFont typeface="Courier New" panose="020B0604020202020204" pitchFamily="34" charset="0"/>
              <a:buChar char="o"/>
            </a:pPr>
            <a:r>
              <a:rPr lang="en-US" sz="1400">
                <a:solidFill>
                  <a:srgbClr val="000000"/>
                </a:solidFill>
                <a:ea typeface="+mn-lt"/>
                <a:cs typeface="Arial"/>
              </a:rPr>
              <a:t>Eval Batch Size: 16</a:t>
            </a:r>
          </a:p>
          <a:p>
            <a:pPr marL="474980" lvl="1">
              <a:buFont typeface="Courier New" panose="020B0604020202020204" pitchFamily="34" charset="0"/>
              <a:buChar char="o"/>
            </a:pPr>
            <a:r>
              <a:rPr lang="en-US" sz="1400">
                <a:solidFill>
                  <a:srgbClr val="000000"/>
                </a:solidFill>
                <a:ea typeface="+mn-lt"/>
                <a:cs typeface="Arial"/>
              </a:rPr>
              <a:t>Random Seed: 42</a:t>
            </a:r>
          </a:p>
          <a:p>
            <a:pPr marL="474980" lvl="1">
              <a:buFont typeface="Courier New" panose="020B0604020202020204" pitchFamily="34" charset="0"/>
              <a:buChar char="o"/>
            </a:pPr>
            <a:r>
              <a:rPr lang="en-US" sz="1400">
                <a:solidFill>
                  <a:srgbClr val="000000"/>
                </a:solidFill>
                <a:ea typeface="+mn-lt"/>
                <a:cs typeface="Arial"/>
              </a:rPr>
              <a:t>Optimizer: </a:t>
            </a:r>
            <a:r>
              <a:rPr lang="en-US" sz="1400" err="1">
                <a:solidFill>
                  <a:srgbClr val="000000"/>
                </a:solidFill>
                <a:ea typeface="+mn-lt"/>
                <a:cs typeface="Arial"/>
              </a:rPr>
              <a:t>AdamW</a:t>
            </a:r>
            <a:r>
              <a:rPr lang="en-US" sz="1400">
                <a:solidFill>
                  <a:srgbClr val="000000"/>
                </a:solidFill>
                <a:ea typeface="+mn-lt"/>
                <a:cs typeface="Arial"/>
              </a:rPr>
              <a:t>-betas(0.9, 0.999)</a:t>
            </a:r>
          </a:p>
          <a:p>
            <a:pPr marL="474980" lvl="1">
              <a:buFont typeface="Courier New" panose="020B0604020202020204" pitchFamily="34" charset="0"/>
              <a:buChar char="o"/>
            </a:pPr>
            <a:r>
              <a:rPr lang="en-US" sz="1400">
                <a:solidFill>
                  <a:srgbClr val="000000"/>
                </a:solidFill>
                <a:ea typeface="+mn-lt"/>
                <a:cs typeface="Arial"/>
              </a:rPr>
              <a:t>Learning Rate Scheduler: Linear</a:t>
            </a:r>
          </a:p>
          <a:p>
            <a:pPr marL="474980" lvl="1">
              <a:buFont typeface="Courier New" panose="020B0604020202020204" pitchFamily="34" charset="0"/>
              <a:buChar char="o"/>
            </a:pPr>
            <a:r>
              <a:rPr lang="en-US" sz="1400">
                <a:solidFill>
                  <a:srgbClr val="000000"/>
                </a:solidFill>
                <a:ea typeface="+mn-lt"/>
                <a:cs typeface="Arial"/>
              </a:rPr>
              <a:t>Number of Epochs: 6</a:t>
            </a:r>
          </a:p>
          <a:p>
            <a:pPr marL="474980" lvl="1">
              <a:buFont typeface="Courier New" panose="020B0604020202020204" pitchFamily="34" charset="0"/>
              <a:buChar char="o"/>
            </a:pPr>
            <a:r>
              <a:rPr lang="en-US" sz="1400">
                <a:solidFill>
                  <a:srgbClr val="000000"/>
                </a:solidFill>
                <a:ea typeface="+mn-lt"/>
                <a:cs typeface="Arial"/>
              </a:rPr>
              <a:t>Number of Warmup Steps: 0.2 * Number of Training Steps</a:t>
            </a:r>
            <a:endParaRPr lang="en-US" sz="1400">
              <a:solidFill>
                <a:srgbClr val="000000"/>
              </a:solidFill>
              <a:cs typeface="Arial"/>
            </a:endParaRPr>
          </a:p>
        </p:txBody>
      </p:sp>
      <p:sp>
        <p:nvSpPr>
          <p:cNvPr id="5" name="TextBox 4">
            <a:extLst>
              <a:ext uri="{FF2B5EF4-FFF2-40B4-BE49-F238E27FC236}">
                <a16:creationId xmlns:a16="http://schemas.microsoft.com/office/drawing/2014/main" id="{86E9C371-DC05-CAC4-6959-ABF621244EE4}"/>
              </a:ext>
            </a:extLst>
          </p:cNvPr>
          <p:cNvSpPr txBox="1"/>
          <p:nvPr/>
        </p:nvSpPr>
        <p:spPr>
          <a:xfrm>
            <a:off x="8816370" y="5831210"/>
            <a:ext cx="2743200" cy="6232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50">
                <a:latin typeface="Lato"/>
                <a:ea typeface="Lato"/>
                <a:cs typeface="Lato"/>
              </a:rPr>
              <a:t>Transformer Architecture (from “Attention is all you need”, https://arxiv.org/pdf/1706.03762.pdf)</a:t>
            </a:r>
            <a:endParaRPr lang="en-US" sz="1150"/>
          </a:p>
        </p:txBody>
      </p:sp>
      <p:pic>
        <p:nvPicPr>
          <p:cNvPr id="7" name="Picture 6">
            <a:extLst>
              <a:ext uri="{FF2B5EF4-FFF2-40B4-BE49-F238E27FC236}">
                <a16:creationId xmlns:a16="http://schemas.microsoft.com/office/drawing/2014/main" id="{D18FD24B-3608-D156-7FB8-13D36EF5E3E9}"/>
              </a:ext>
            </a:extLst>
          </p:cNvPr>
          <p:cNvPicPr>
            <a:picLocks noChangeAspect="1"/>
          </p:cNvPicPr>
          <p:nvPr/>
        </p:nvPicPr>
        <p:blipFill>
          <a:blip r:embed="rId2"/>
          <a:stretch>
            <a:fillRect/>
          </a:stretch>
        </p:blipFill>
        <p:spPr>
          <a:xfrm>
            <a:off x="8492092" y="1472905"/>
            <a:ext cx="3067478" cy="4229690"/>
          </a:xfrm>
          <a:prstGeom prst="rect">
            <a:avLst/>
          </a:prstGeom>
        </p:spPr>
      </p:pic>
    </p:spTree>
    <p:extLst>
      <p:ext uri="{BB962C8B-B14F-4D97-AF65-F5344CB8AC3E}">
        <p14:creationId xmlns:p14="http://schemas.microsoft.com/office/powerpoint/2010/main" val="3469464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DD36-A0BF-085C-EDE7-2FC01B2C7F1B}"/>
              </a:ext>
            </a:extLst>
          </p:cNvPr>
          <p:cNvSpPr>
            <a:spLocks noGrp="1"/>
          </p:cNvSpPr>
          <p:nvPr>
            <p:ph type="title"/>
          </p:nvPr>
        </p:nvSpPr>
        <p:spPr>
          <a:xfrm>
            <a:off x="728870" y="134669"/>
            <a:ext cx="9601200" cy="934290"/>
          </a:xfrm>
        </p:spPr>
        <p:txBody>
          <a:bodyPr/>
          <a:lstStyle/>
          <a:p>
            <a:pPr algn="ctr"/>
            <a:r>
              <a:rPr lang="en-US"/>
              <a:t>Finetuning results</a:t>
            </a:r>
          </a:p>
        </p:txBody>
      </p:sp>
      <p:sp>
        <p:nvSpPr>
          <p:cNvPr id="3" name="Content Placeholder 2">
            <a:extLst>
              <a:ext uri="{FF2B5EF4-FFF2-40B4-BE49-F238E27FC236}">
                <a16:creationId xmlns:a16="http://schemas.microsoft.com/office/drawing/2014/main" id="{A6500720-BF83-7268-0764-29E343731950}"/>
              </a:ext>
            </a:extLst>
          </p:cNvPr>
          <p:cNvSpPr>
            <a:spLocks noGrp="1"/>
          </p:cNvSpPr>
          <p:nvPr>
            <p:ph idx="1"/>
          </p:nvPr>
        </p:nvSpPr>
        <p:spPr>
          <a:xfrm>
            <a:off x="5519691" y="1182072"/>
            <a:ext cx="6531007" cy="5196905"/>
          </a:xfrm>
        </p:spPr>
        <p:txBody>
          <a:bodyPr vert="horz" lIns="91440" tIns="45720" rIns="91440" bIns="45720" rtlCol="0" anchor="t">
            <a:normAutofit/>
          </a:bodyPr>
          <a:lstStyle/>
          <a:p>
            <a:pPr marL="0" indent="0">
              <a:buNone/>
            </a:pPr>
            <a:endParaRPr lang="en-US"/>
          </a:p>
          <a:p>
            <a:pPr marL="0" indent="0">
              <a:buNone/>
            </a:pPr>
            <a:endParaRPr lang="en-US"/>
          </a:p>
        </p:txBody>
      </p:sp>
      <p:pic>
        <p:nvPicPr>
          <p:cNvPr id="3074" name="Picture 2">
            <a:extLst>
              <a:ext uri="{FF2B5EF4-FFF2-40B4-BE49-F238E27FC236}">
                <a16:creationId xmlns:a16="http://schemas.microsoft.com/office/drawing/2014/main" id="{ABC8B073-767D-CEF6-AF3E-5E60FCDA44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966" y="1183905"/>
            <a:ext cx="4270859" cy="52835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3D93341-6DF9-32AE-E982-7773004530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06018" y="5311911"/>
            <a:ext cx="1895062" cy="4091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61F97E4-6C46-F16C-5931-6B5DA2EE0832}"/>
              </a:ext>
            </a:extLst>
          </p:cNvPr>
          <p:cNvSpPr txBox="1"/>
          <p:nvPr/>
        </p:nvSpPr>
        <p:spPr>
          <a:xfrm rot="10800000" flipH="1" flipV="1">
            <a:off x="6295114" y="1182342"/>
            <a:ext cx="4781905" cy="4770537"/>
          </a:xfrm>
          <a:prstGeom prst="rect">
            <a:avLst/>
          </a:prstGeom>
          <a:noFill/>
        </p:spPr>
        <p:txBody>
          <a:bodyPr wrap="square" lIns="91440" tIns="45720" rIns="91440" bIns="45720" rtlCol="0" anchor="t">
            <a:spAutoFit/>
          </a:bodyPr>
          <a:lstStyle/>
          <a:p>
            <a:pPr marL="114300" indent="-114300">
              <a:buFont typeface="Arial" panose="020B0604020202020204" pitchFamily="34" charset="0"/>
              <a:buChar char="•"/>
            </a:pPr>
            <a:r>
              <a:rPr lang="en-IN" sz="1600"/>
              <a:t>For RTE, base accuracy for </a:t>
            </a:r>
            <a:r>
              <a:rPr lang="en-IN" sz="1600" err="1"/>
              <a:t>distilBERT</a:t>
            </a:r>
            <a:r>
              <a:rPr lang="en-IN" sz="1600"/>
              <a:t> and </a:t>
            </a:r>
            <a:r>
              <a:rPr lang="en-IN" sz="1600" err="1"/>
              <a:t>deBERTa</a:t>
            </a:r>
            <a:r>
              <a:rPr lang="en-IN" sz="1600"/>
              <a:t> is the same. But </a:t>
            </a:r>
            <a:r>
              <a:rPr lang="en-IN" sz="1600" err="1"/>
              <a:t>deBERTa</a:t>
            </a:r>
            <a:r>
              <a:rPr lang="en-IN" sz="1600"/>
              <a:t> seems to respond better to finetuning. </a:t>
            </a:r>
          </a:p>
          <a:p>
            <a:pPr marL="114300" indent="-114300">
              <a:buFont typeface="Arial" panose="020B0604020202020204" pitchFamily="34" charset="0"/>
              <a:buChar char="•"/>
            </a:pPr>
            <a:r>
              <a:rPr lang="en-IN" sz="1600"/>
              <a:t>Overall, for both </a:t>
            </a:r>
            <a:r>
              <a:rPr lang="en-IN" sz="1600" err="1"/>
              <a:t>distilBERT</a:t>
            </a:r>
            <a:r>
              <a:rPr lang="en-IN" sz="1600"/>
              <a:t> and </a:t>
            </a:r>
            <a:r>
              <a:rPr lang="en-IN" sz="1600" err="1"/>
              <a:t>deBERTa</a:t>
            </a:r>
            <a:r>
              <a:rPr lang="en-IN" sz="1600"/>
              <a:t>, MRPC has the best base accuracy.</a:t>
            </a:r>
          </a:p>
          <a:p>
            <a:pPr marL="114300" indent="-114300">
              <a:buFont typeface="Arial" panose="020B0604020202020204" pitchFamily="34" charset="0"/>
              <a:buChar char="•"/>
            </a:pPr>
            <a:r>
              <a:rPr lang="en-IN" sz="1600"/>
              <a:t>The most increase in accuracy after finetuning is for MNLI on </a:t>
            </a:r>
            <a:r>
              <a:rPr lang="en-IN" sz="1600" err="1"/>
              <a:t>deBERTa</a:t>
            </a:r>
            <a:r>
              <a:rPr lang="en-IN" sz="1600"/>
              <a:t>, while the least is for RTE on </a:t>
            </a:r>
            <a:r>
              <a:rPr lang="en-IN" sz="1600" err="1"/>
              <a:t>distilBERT</a:t>
            </a:r>
            <a:r>
              <a:rPr lang="en-IN" sz="1600"/>
              <a:t>.</a:t>
            </a:r>
          </a:p>
          <a:p>
            <a:pPr marL="114300" indent="-114300"/>
            <a:endParaRPr lang="en-IN" sz="1600"/>
          </a:p>
          <a:p>
            <a:pPr marL="114300" indent="-114300">
              <a:buFont typeface="Arial" panose="020B0604020202020204" pitchFamily="34" charset="0"/>
              <a:buChar char="•"/>
            </a:pPr>
            <a:r>
              <a:rPr lang="en-US" sz="1600" b="0" i="0" err="1">
                <a:effectLst/>
              </a:rPr>
              <a:t>DistilBERT</a:t>
            </a:r>
            <a:r>
              <a:rPr lang="en-US" sz="1600" b="0" i="0">
                <a:effectLst/>
              </a:rPr>
              <a:t> is pretrained on 2 datasets: </a:t>
            </a:r>
            <a:r>
              <a:rPr lang="en-US" sz="1600" b="0" i="0" err="1">
                <a:effectLst/>
                <a:hlinkClick r:id="rId4">
                  <a:extLst>
                    <a:ext uri="{A12FA001-AC4F-418D-AE19-62706E023703}">
                      <ahyp:hlinkClr xmlns:ahyp="http://schemas.microsoft.com/office/drawing/2018/hyperlinkcolor" val="tx"/>
                    </a:ext>
                  </a:extLst>
                </a:hlinkClick>
              </a:rPr>
              <a:t>BookCorpus</a:t>
            </a:r>
            <a:r>
              <a:rPr lang="en-US" sz="1600"/>
              <a:t> and</a:t>
            </a:r>
            <a:r>
              <a:rPr lang="en-US" sz="1600" b="0" i="0">
                <a:effectLst/>
              </a:rPr>
              <a:t> </a:t>
            </a:r>
            <a:r>
              <a:rPr lang="en-US" sz="1600" b="0" i="0">
                <a:effectLst/>
                <a:hlinkClick r:id="rId5">
                  <a:extLst>
                    <a:ext uri="{A12FA001-AC4F-418D-AE19-62706E023703}">
                      <ahyp:hlinkClr xmlns:ahyp="http://schemas.microsoft.com/office/drawing/2018/hyperlinkcolor" val="tx"/>
                    </a:ext>
                  </a:extLst>
                </a:hlinkClick>
              </a:rPr>
              <a:t>English Wikipedia</a:t>
            </a:r>
            <a:r>
              <a:rPr lang="en-US" sz="1600" b="0" i="0">
                <a:effectLst/>
              </a:rPr>
              <a:t>.</a:t>
            </a:r>
          </a:p>
          <a:p>
            <a:pPr marL="114300" indent="-114300">
              <a:buFont typeface="Arial" panose="020B0604020202020204" pitchFamily="34" charset="0"/>
              <a:buChar char="•"/>
            </a:pPr>
            <a:r>
              <a:rPr lang="en-US" sz="1600" err="1"/>
              <a:t>DeBERTa</a:t>
            </a:r>
            <a:r>
              <a:rPr lang="en-US" sz="1600"/>
              <a:t> is trained on only half the data that was used to train </a:t>
            </a:r>
            <a:r>
              <a:rPr lang="en-US" sz="1600" err="1"/>
              <a:t>RoBERTa</a:t>
            </a:r>
            <a:r>
              <a:rPr lang="en-US" sz="1600"/>
              <a:t>. But </a:t>
            </a:r>
            <a:r>
              <a:rPr lang="en-US" sz="1600" err="1"/>
              <a:t>RoBERTa</a:t>
            </a:r>
            <a:r>
              <a:rPr lang="en-US" sz="1600"/>
              <a:t> was trained on 5 datasets: </a:t>
            </a:r>
            <a:r>
              <a:rPr lang="en-US" sz="1600" b="0" i="0" err="1">
                <a:effectLst/>
                <a:hlinkClick r:id="rId4">
                  <a:extLst>
                    <a:ext uri="{A12FA001-AC4F-418D-AE19-62706E023703}">
                      <ahyp:hlinkClr xmlns:ahyp="http://schemas.microsoft.com/office/drawing/2018/hyperlinkcolor" val="tx"/>
                    </a:ext>
                  </a:extLst>
                </a:hlinkClick>
              </a:rPr>
              <a:t>BookCorpus</a:t>
            </a:r>
            <a:r>
              <a:rPr lang="en-US" sz="1600" b="0" i="0">
                <a:effectLst/>
              </a:rPr>
              <a:t>, </a:t>
            </a:r>
            <a:r>
              <a:rPr lang="en-US" sz="1600" b="0" i="0">
                <a:effectLst/>
                <a:hlinkClick r:id="rId5">
                  <a:extLst>
                    <a:ext uri="{A12FA001-AC4F-418D-AE19-62706E023703}">
                      <ahyp:hlinkClr xmlns:ahyp="http://schemas.microsoft.com/office/drawing/2018/hyperlinkcolor" val="tx"/>
                    </a:ext>
                  </a:extLst>
                </a:hlinkClick>
              </a:rPr>
              <a:t>English Wikipedia</a:t>
            </a:r>
            <a:r>
              <a:rPr lang="en-US" sz="1600"/>
              <a:t>, </a:t>
            </a:r>
            <a:r>
              <a:rPr lang="en-US" sz="1600" b="0" i="0">
                <a:effectLst/>
                <a:hlinkClick r:id="rId6">
                  <a:extLst>
                    <a:ext uri="{A12FA001-AC4F-418D-AE19-62706E023703}">
                      <ahyp:hlinkClr xmlns:ahyp="http://schemas.microsoft.com/office/drawing/2018/hyperlinkcolor" val="tx"/>
                    </a:ext>
                  </a:extLst>
                </a:hlinkClick>
              </a:rPr>
              <a:t>CC-News</a:t>
            </a:r>
            <a:r>
              <a:rPr lang="en-US" sz="1600" b="0" i="0">
                <a:effectLst/>
              </a:rPr>
              <a:t>, </a:t>
            </a:r>
            <a:r>
              <a:rPr lang="en-US" sz="1600" b="0" i="0" err="1">
                <a:effectLst/>
                <a:hlinkClick r:id="rId7">
                  <a:extLst>
                    <a:ext uri="{A12FA001-AC4F-418D-AE19-62706E023703}">
                      <ahyp:hlinkClr xmlns:ahyp="http://schemas.microsoft.com/office/drawing/2018/hyperlinkcolor" val="tx"/>
                    </a:ext>
                  </a:extLst>
                </a:hlinkClick>
              </a:rPr>
              <a:t>OpenWebText</a:t>
            </a:r>
            <a:r>
              <a:rPr lang="en-US" sz="1600" b="0" i="0">
                <a:effectLst/>
              </a:rPr>
              <a:t>, </a:t>
            </a:r>
            <a:r>
              <a:rPr lang="en-US" sz="1600" b="0" i="0">
                <a:effectLst/>
                <a:hlinkClick r:id="rId8">
                  <a:extLst>
                    <a:ext uri="{A12FA001-AC4F-418D-AE19-62706E023703}">
                      <ahyp:hlinkClr xmlns:ahyp="http://schemas.microsoft.com/office/drawing/2018/hyperlinkcolor" val="tx"/>
                    </a:ext>
                  </a:extLst>
                </a:hlinkClick>
              </a:rPr>
              <a:t>Stories</a:t>
            </a:r>
            <a:r>
              <a:rPr lang="en-US" sz="1600" b="0" i="0">
                <a:effectLst/>
              </a:rPr>
              <a:t>.</a:t>
            </a:r>
          </a:p>
          <a:p>
            <a:pPr marL="114300" indent="-114300">
              <a:buFont typeface="Arial" panose="020B0604020202020204" pitchFamily="34" charset="0"/>
              <a:buChar char="•"/>
            </a:pPr>
            <a:r>
              <a:rPr lang="en-IN" sz="1600"/>
              <a:t>The increased variation of the types of data used for training in the case of </a:t>
            </a:r>
            <a:r>
              <a:rPr lang="en-IN" sz="1600" err="1"/>
              <a:t>DeBERTa</a:t>
            </a:r>
            <a:r>
              <a:rPr lang="en-IN" sz="1600"/>
              <a:t> could be a reason for its overall increased language understanding ability. </a:t>
            </a:r>
          </a:p>
        </p:txBody>
      </p:sp>
    </p:spTree>
    <p:extLst>
      <p:ext uri="{BB962C8B-B14F-4D97-AF65-F5344CB8AC3E}">
        <p14:creationId xmlns:p14="http://schemas.microsoft.com/office/powerpoint/2010/main" val="2183859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8B85A-9E5A-CAE0-A94E-A43CAD25504C}"/>
              </a:ext>
            </a:extLst>
          </p:cNvPr>
          <p:cNvSpPr>
            <a:spLocks noGrp="1"/>
          </p:cNvSpPr>
          <p:nvPr>
            <p:ph type="title"/>
          </p:nvPr>
        </p:nvSpPr>
        <p:spPr>
          <a:xfrm>
            <a:off x="1123698" y="144344"/>
            <a:ext cx="9601200" cy="1191319"/>
          </a:xfrm>
        </p:spPr>
        <p:txBody>
          <a:bodyPr/>
          <a:lstStyle/>
          <a:p>
            <a:pPr algn="ctr"/>
            <a:r>
              <a:rPr lang="en-US"/>
              <a:t>Attack 1 </a:t>
            </a:r>
            <a:r>
              <a:rPr lang="en-US">
                <a:latin typeface="Bahnschrift"/>
                <a:ea typeface="+mj-lt"/>
                <a:cs typeface="+mj-lt"/>
              </a:rPr>
              <a:t>-</a:t>
            </a:r>
            <a:r>
              <a:rPr lang="en-US"/>
              <a:t> </a:t>
            </a:r>
            <a:r>
              <a:rPr lang="en-US" err="1"/>
              <a:t>TextBugger</a:t>
            </a:r>
            <a:endParaRPr lang="en-US"/>
          </a:p>
        </p:txBody>
      </p:sp>
      <p:sp>
        <p:nvSpPr>
          <p:cNvPr id="3" name="Content Placeholder 2">
            <a:extLst>
              <a:ext uri="{FF2B5EF4-FFF2-40B4-BE49-F238E27FC236}">
                <a16:creationId xmlns:a16="http://schemas.microsoft.com/office/drawing/2014/main" id="{C7F44DD4-CBEA-C3E3-0B11-0355BED81BCD}"/>
              </a:ext>
            </a:extLst>
          </p:cNvPr>
          <p:cNvSpPr>
            <a:spLocks noGrp="1"/>
          </p:cNvSpPr>
          <p:nvPr>
            <p:ph idx="1"/>
          </p:nvPr>
        </p:nvSpPr>
        <p:spPr>
          <a:xfrm>
            <a:off x="1006658" y="1465887"/>
            <a:ext cx="9601200" cy="3739287"/>
          </a:xfrm>
        </p:spPr>
        <p:txBody>
          <a:bodyPr vert="horz" lIns="91440" tIns="45720" rIns="91440" bIns="45720" rtlCol="0" anchor="t">
            <a:noAutofit/>
          </a:bodyPr>
          <a:lstStyle/>
          <a:p>
            <a:r>
              <a:rPr lang="en-US" sz="1400">
                <a:ea typeface="+mn-lt"/>
                <a:cs typeface="+mn-lt"/>
              </a:rPr>
              <a:t>The key idea behind </a:t>
            </a:r>
            <a:r>
              <a:rPr lang="en-US" sz="1400" err="1">
                <a:ea typeface="+mn-lt"/>
                <a:cs typeface="+mn-lt"/>
              </a:rPr>
              <a:t>TextBugger</a:t>
            </a:r>
            <a:r>
              <a:rPr lang="en-US" sz="1400">
                <a:ea typeface="+mn-lt"/>
                <a:cs typeface="+mn-lt"/>
              </a:rPr>
              <a:t> is to generate slight perturbations to the input text to mislead the NLP model into making incorrect predictions. The attack utilizes various word-level transformations to create adversarial examples. The five bug generation methods proposed in </a:t>
            </a:r>
            <a:r>
              <a:rPr lang="en-US" sz="1400" err="1">
                <a:ea typeface="+mn-lt"/>
                <a:cs typeface="+mn-lt"/>
              </a:rPr>
              <a:t>TextBugger</a:t>
            </a:r>
            <a:r>
              <a:rPr lang="en-US" sz="1400">
                <a:ea typeface="+mn-lt"/>
                <a:cs typeface="+mn-lt"/>
              </a:rPr>
              <a:t> are:</a:t>
            </a:r>
          </a:p>
          <a:p>
            <a:pPr marL="474980" lvl="1">
              <a:buFont typeface="Courier New" panose="020B0604020202020204" pitchFamily="34" charset="0"/>
              <a:buChar char="o"/>
            </a:pPr>
            <a:r>
              <a:rPr lang="en-US" sz="1400" b="1">
                <a:ea typeface="+mn-lt"/>
                <a:cs typeface="+mn-lt"/>
              </a:rPr>
              <a:t>Insert</a:t>
            </a:r>
            <a:r>
              <a:rPr lang="en-US" sz="1400">
                <a:ea typeface="+mn-lt"/>
                <a:cs typeface="+mn-lt"/>
              </a:rPr>
              <a:t>: Inserting a space into the word. </a:t>
            </a:r>
          </a:p>
          <a:p>
            <a:pPr marL="474980" lvl="1">
              <a:buFont typeface="Courier New" panose="020B0604020202020204" pitchFamily="34" charset="0"/>
              <a:buChar char="o"/>
            </a:pPr>
            <a:r>
              <a:rPr lang="en-US" sz="1400" b="1">
                <a:ea typeface="+mn-lt"/>
                <a:cs typeface="+mn-lt"/>
              </a:rPr>
              <a:t>Delete</a:t>
            </a:r>
            <a:r>
              <a:rPr lang="en-US" sz="1400">
                <a:ea typeface="+mn-lt"/>
                <a:cs typeface="+mn-lt"/>
              </a:rPr>
              <a:t>: Deleting a random character of the word except for the first and the last character.</a:t>
            </a:r>
            <a:endParaRPr lang="en-US" sz="1400"/>
          </a:p>
          <a:p>
            <a:pPr marL="474980" lvl="1">
              <a:buFont typeface="Courier New" panose="020B0604020202020204" pitchFamily="34" charset="0"/>
              <a:buChar char="o"/>
            </a:pPr>
            <a:r>
              <a:rPr lang="en-US" sz="1400" b="1">
                <a:ea typeface="+mn-lt"/>
                <a:cs typeface="+mn-lt"/>
              </a:rPr>
              <a:t>Swap</a:t>
            </a:r>
            <a:r>
              <a:rPr lang="en-US" sz="1400">
                <a:ea typeface="+mn-lt"/>
                <a:cs typeface="+mn-lt"/>
              </a:rPr>
              <a:t>: Swap random two adjacent letters in the word except for the first and last letters. </a:t>
            </a:r>
            <a:endParaRPr lang="en-US" sz="1400"/>
          </a:p>
          <a:p>
            <a:pPr marL="474980" lvl="1">
              <a:buFont typeface="Courier New" panose="020B0604020202020204" pitchFamily="34" charset="0"/>
              <a:buChar char="o"/>
            </a:pPr>
            <a:r>
              <a:rPr lang="en-US" sz="1400" b="1">
                <a:ea typeface="+mn-lt"/>
                <a:cs typeface="+mn-lt"/>
              </a:rPr>
              <a:t>Substitute-C</a:t>
            </a:r>
            <a:r>
              <a:rPr lang="en-US" sz="1400">
                <a:ea typeface="+mn-lt"/>
                <a:cs typeface="+mn-lt"/>
              </a:rPr>
              <a:t> (Sub-C): Replacing characters with visually similar characters (e.g., replacing “o” with “0”, “l” with “1”, “a” with “@”) or adjacent characters in the keyboard (e.g., replacing “m” with “n”).</a:t>
            </a:r>
          </a:p>
          <a:p>
            <a:pPr marL="474980" lvl="1">
              <a:buFont typeface="Courier New" panose="020B0604020202020204" pitchFamily="34" charset="0"/>
              <a:buChar char="o"/>
            </a:pPr>
            <a:r>
              <a:rPr lang="en-US" sz="1400">
                <a:ea typeface="+mn-lt"/>
                <a:cs typeface="+mn-lt"/>
              </a:rPr>
              <a:t>Replacing a word with its top-k nearest neighbors in a context-aware word vector space (</a:t>
            </a:r>
            <a:r>
              <a:rPr lang="en-US" sz="1400" err="1">
                <a:ea typeface="+mn-lt"/>
                <a:cs typeface="+mn-lt"/>
              </a:rPr>
              <a:t>GloVe</a:t>
            </a:r>
            <a:r>
              <a:rPr lang="en-US" sz="1400">
                <a:ea typeface="+mn-lt"/>
                <a:cs typeface="+mn-lt"/>
              </a:rPr>
              <a:t>). </a:t>
            </a:r>
          </a:p>
          <a:p>
            <a:pPr marL="474980" lvl="1">
              <a:buFont typeface="Courier New" panose="020B0604020202020204" pitchFamily="34" charset="0"/>
              <a:buChar char="o"/>
            </a:pPr>
            <a:r>
              <a:rPr lang="en-US" sz="1400">
                <a:solidFill>
                  <a:srgbClr val="374151"/>
                </a:solidFill>
                <a:ea typeface="+mn-lt"/>
                <a:cs typeface="+mn-lt"/>
              </a:rPr>
              <a:t>It uses several constraints for untargeted classification, such as universal sentence encoder.</a:t>
            </a:r>
          </a:p>
          <a:p>
            <a:pPr marL="474980" lvl="1">
              <a:buFont typeface="Courier New" panose="020B0604020202020204" pitchFamily="34" charset="0"/>
              <a:buChar char="o"/>
            </a:pPr>
            <a:r>
              <a:rPr lang="en-US" sz="1400">
                <a:solidFill>
                  <a:srgbClr val="374151"/>
                </a:solidFill>
                <a:ea typeface="+mn-lt"/>
                <a:cs typeface="+mn-lt"/>
              </a:rPr>
              <a:t>It decides the perturbation priority of a word by analyzing the classification difference when that word is deleted</a:t>
            </a:r>
            <a:endParaRPr lang="en-US" sz="1400"/>
          </a:p>
          <a:p>
            <a:r>
              <a:rPr lang="en-US" sz="1400"/>
              <a:t>Example:  Entailment =&gt; Not Entailment</a:t>
            </a:r>
            <a:endParaRPr lang="en-US" sz="1400">
              <a:ea typeface="+mn-lt"/>
              <a:cs typeface="+mn-lt"/>
            </a:endParaRPr>
          </a:p>
        </p:txBody>
      </p:sp>
      <p:graphicFrame>
        <p:nvGraphicFramePr>
          <p:cNvPr id="4" name="Table 3">
            <a:extLst>
              <a:ext uri="{FF2B5EF4-FFF2-40B4-BE49-F238E27FC236}">
                <a16:creationId xmlns:a16="http://schemas.microsoft.com/office/drawing/2014/main" id="{8E079D9B-08BC-888B-F374-77B514A147FF}"/>
              </a:ext>
            </a:extLst>
          </p:cNvPr>
          <p:cNvGraphicFramePr>
            <a:graphicFrameLocks noGrp="1"/>
          </p:cNvGraphicFramePr>
          <p:nvPr>
            <p:extLst>
              <p:ext uri="{D42A27DB-BD31-4B8C-83A1-F6EECF244321}">
                <p14:modId xmlns:p14="http://schemas.microsoft.com/office/powerpoint/2010/main" val="2162074048"/>
              </p:ext>
            </p:extLst>
          </p:nvPr>
        </p:nvGraphicFramePr>
        <p:xfrm>
          <a:off x="1240738" y="5228182"/>
          <a:ext cx="9367120" cy="971859"/>
        </p:xfrm>
        <a:graphic>
          <a:graphicData uri="http://schemas.openxmlformats.org/drawingml/2006/table">
            <a:tbl>
              <a:tblPr firstRow="1" bandRow="1">
                <a:tableStyleId>{5C22544A-7EE6-4342-B048-85BDC9FD1C3A}</a:tableStyleId>
              </a:tblPr>
              <a:tblGrid>
                <a:gridCol w="4683560">
                  <a:extLst>
                    <a:ext uri="{9D8B030D-6E8A-4147-A177-3AD203B41FA5}">
                      <a16:colId xmlns:a16="http://schemas.microsoft.com/office/drawing/2014/main" val="384287381"/>
                    </a:ext>
                  </a:extLst>
                </a:gridCol>
                <a:gridCol w="4683560">
                  <a:extLst>
                    <a:ext uri="{9D8B030D-6E8A-4147-A177-3AD203B41FA5}">
                      <a16:colId xmlns:a16="http://schemas.microsoft.com/office/drawing/2014/main" val="2431048245"/>
                    </a:ext>
                  </a:extLst>
                </a:gridCol>
              </a:tblGrid>
              <a:tr h="971859">
                <a:tc>
                  <a:txBody>
                    <a:bodyPr/>
                    <a:lstStyle/>
                    <a:p>
                      <a:pPr marL="285750" marR="0" lvl="0" indent="-285750" algn="l">
                        <a:lnSpc>
                          <a:spcPct val="120000"/>
                        </a:lnSpc>
                        <a:spcBef>
                          <a:spcPts val="1000"/>
                        </a:spcBef>
                        <a:spcAft>
                          <a:spcPts val="0"/>
                        </a:spcAft>
                        <a:buFont typeface="Arial"/>
                        <a:buChar char="•"/>
                      </a:pPr>
                      <a:r>
                        <a:rPr lang="en-US" sz="1400" b="0" i="0" u="none" strike="noStrike" noProof="0">
                          <a:solidFill>
                            <a:srgbClr val="212121"/>
                          </a:solidFill>
                        </a:rPr>
                        <a:t>Question: What </a:t>
                      </a:r>
                      <a:r>
                        <a:rPr lang="en-US" sz="1400" b="0" i="0" u="none" strike="noStrike" noProof="0">
                          <a:solidFill>
                            <a:srgbClr val="212121"/>
                          </a:solidFill>
                          <a:highlight>
                            <a:srgbClr val="FFFF00"/>
                          </a:highlight>
                        </a:rPr>
                        <a:t>happened </a:t>
                      </a:r>
                      <a:r>
                        <a:rPr lang="en-US" sz="1400" b="0" i="0" u="none" strike="noStrike" noProof="0">
                          <a:solidFill>
                            <a:srgbClr val="212121"/>
                          </a:solidFill>
                        </a:rPr>
                        <a:t>to his lab? </a:t>
                      </a:r>
                      <a:endParaRPr lang="en-US" sz="1400" b="0" i="0" u="none" strike="noStrike" noProof="0">
                        <a:solidFill>
                          <a:srgbClr val="374151"/>
                        </a:solidFill>
                        <a:latin typeface="Arial"/>
                      </a:endParaRPr>
                    </a:p>
                    <a:p>
                      <a:pPr marL="285750" marR="0" lvl="0" indent="-285750" algn="l">
                        <a:lnSpc>
                          <a:spcPct val="120000"/>
                        </a:lnSpc>
                        <a:spcBef>
                          <a:spcPts val="1000"/>
                        </a:spcBef>
                        <a:spcAft>
                          <a:spcPts val="0"/>
                        </a:spcAft>
                        <a:buFont typeface="Arial"/>
                        <a:buChar char="•"/>
                      </a:pPr>
                      <a:r>
                        <a:rPr lang="en-US" sz="1400" b="0" i="0" u="none" strike="noStrike" noProof="0">
                          <a:solidFill>
                            <a:srgbClr val="212121"/>
                          </a:solidFill>
                        </a:rPr>
                        <a:t>Sentence: His lab was torn down in 1904, and its contents were sold two years later to satisfy a debt. </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171450" marR="0" lvl="0" indent="-171450" algn="l">
                        <a:lnSpc>
                          <a:spcPct val="120000"/>
                        </a:lnSpc>
                        <a:spcBef>
                          <a:spcPts val="1000"/>
                        </a:spcBef>
                        <a:spcAft>
                          <a:spcPts val="0"/>
                        </a:spcAft>
                        <a:buFont typeface="Arial"/>
                        <a:buChar char="•"/>
                      </a:pPr>
                      <a:r>
                        <a:rPr lang="en-US" sz="1400" b="0" i="0" u="none" strike="noStrike" noProof="0">
                          <a:solidFill>
                            <a:srgbClr val="212121"/>
                          </a:solidFill>
                        </a:rPr>
                        <a:t>Question: What </a:t>
                      </a:r>
                      <a:r>
                        <a:rPr lang="en-US" sz="1400" b="0" i="0" u="none" strike="noStrike" noProof="0">
                          <a:solidFill>
                            <a:srgbClr val="212121"/>
                          </a:solidFill>
                          <a:highlight>
                            <a:srgbClr val="FFFF00"/>
                          </a:highlight>
                        </a:rPr>
                        <a:t>came </a:t>
                      </a:r>
                      <a:r>
                        <a:rPr lang="en-US" sz="1400" b="0" i="0" u="none" strike="noStrike" noProof="0">
                          <a:solidFill>
                            <a:srgbClr val="212121"/>
                          </a:solidFill>
                        </a:rPr>
                        <a:t>to his lab? </a:t>
                      </a:r>
                      <a:endParaRPr lang="en-US" sz="1400" b="1" i="0" u="none" strike="noStrike" noProof="0">
                        <a:solidFill>
                          <a:srgbClr val="212121"/>
                        </a:solidFill>
                      </a:endParaRPr>
                    </a:p>
                    <a:p>
                      <a:pPr marL="171450" marR="0" lvl="0" indent="-171450" algn="l">
                        <a:lnSpc>
                          <a:spcPct val="120000"/>
                        </a:lnSpc>
                        <a:spcBef>
                          <a:spcPts val="1000"/>
                        </a:spcBef>
                        <a:spcAft>
                          <a:spcPts val="0"/>
                        </a:spcAft>
                        <a:buFont typeface="Arial"/>
                        <a:buChar char="•"/>
                      </a:pPr>
                      <a:r>
                        <a:rPr lang="en-US" sz="1400" b="0" i="0" u="none" strike="noStrike" noProof="0">
                          <a:solidFill>
                            <a:srgbClr val="212121"/>
                          </a:solidFill>
                        </a:rPr>
                        <a:t>Sentence: His lab was torn down in 1904, and its contents were sold two years later to satisfy a debt.</a:t>
                      </a:r>
                      <a:endParaRPr lang="en-US" sz="1400" b="1" i="0" u="none" strike="noStrike" noProof="0">
                        <a:solidFill>
                          <a:srgbClr val="212121"/>
                        </a:solidFill>
                      </a:endParaRP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46108801"/>
                  </a:ext>
                </a:extLst>
              </a:tr>
            </a:tbl>
          </a:graphicData>
        </a:graphic>
      </p:graphicFrame>
      <p:sp>
        <p:nvSpPr>
          <p:cNvPr id="5" name="TextBox 4">
            <a:extLst>
              <a:ext uri="{FF2B5EF4-FFF2-40B4-BE49-F238E27FC236}">
                <a16:creationId xmlns:a16="http://schemas.microsoft.com/office/drawing/2014/main" id="{DBE5241C-CD6B-E926-B20D-BC8DFA848065}"/>
              </a:ext>
            </a:extLst>
          </p:cNvPr>
          <p:cNvSpPr txBox="1"/>
          <p:nvPr/>
        </p:nvSpPr>
        <p:spPr>
          <a:xfrm>
            <a:off x="1337387" y="6223048"/>
            <a:ext cx="9443049" cy="516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sz="1200">
                <a:latin typeface="Arial"/>
                <a:cs typeface="Arial"/>
              </a:rPr>
              <a:t>Paper: </a:t>
            </a:r>
            <a:r>
              <a:rPr lang="en-US" sz="1200">
                <a:latin typeface="Arial"/>
                <a:cs typeface="Arial"/>
                <a:hlinkClick r:id="rId3">
                  <a:extLst>
                    <a:ext uri="{A12FA001-AC4F-418D-AE19-62706E023703}">
                      <ahyp:hlinkClr xmlns:ahyp="http://schemas.microsoft.com/office/drawing/2018/hyperlinkcolor" val="tx"/>
                    </a:ext>
                  </a:extLst>
                </a:hlinkClick>
              </a:rPr>
              <a:t>https://arxiv.org/abs/1812.05271</a:t>
            </a:r>
            <a:endParaRPr lang="en-US" sz="1200">
              <a:latin typeface="Arial"/>
              <a:cs typeface="Arial"/>
            </a:endParaRPr>
          </a:p>
          <a:p>
            <a:pPr>
              <a:lnSpc>
                <a:spcPct val="120000"/>
              </a:lnSpc>
            </a:pPr>
            <a:r>
              <a:rPr lang="en-US" sz="1200">
                <a:latin typeface="Arial"/>
                <a:cs typeface="Arial"/>
              </a:rPr>
              <a:t>Source Code: </a:t>
            </a:r>
            <a:r>
              <a:rPr lang="en-US" sz="1200">
                <a:latin typeface="Arial"/>
                <a:cs typeface="Arial"/>
                <a:hlinkClick r:id="rId4">
                  <a:extLst>
                    <a:ext uri="{A12FA001-AC4F-418D-AE19-62706E023703}">
                      <ahyp:hlinkClr xmlns:ahyp="http://schemas.microsoft.com/office/drawing/2018/hyperlinkcolor" val="tx"/>
                    </a:ext>
                  </a:extLst>
                </a:hlinkClick>
              </a:rPr>
              <a:t>https://textattack.readthedocs.io/en/latest/_modules/textattack/attack_recipes/textbugger_li_2018.html</a:t>
            </a:r>
            <a:endParaRPr lang="en-US"/>
          </a:p>
        </p:txBody>
      </p:sp>
    </p:spTree>
    <p:extLst>
      <p:ext uri="{BB962C8B-B14F-4D97-AF65-F5344CB8AC3E}">
        <p14:creationId xmlns:p14="http://schemas.microsoft.com/office/powerpoint/2010/main" val="3109671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38750-7707-68D8-5392-F200C4B1F339}"/>
              </a:ext>
            </a:extLst>
          </p:cNvPr>
          <p:cNvSpPr>
            <a:spLocks noGrp="1"/>
          </p:cNvSpPr>
          <p:nvPr>
            <p:ph type="title"/>
          </p:nvPr>
        </p:nvSpPr>
        <p:spPr>
          <a:xfrm>
            <a:off x="1295400" y="368093"/>
            <a:ext cx="9601200" cy="1309687"/>
          </a:xfrm>
        </p:spPr>
        <p:txBody>
          <a:bodyPr/>
          <a:lstStyle/>
          <a:p>
            <a:pPr algn="ctr"/>
            <a:r>
              <a:rPr lang="en-US"/>
              <a:t>Attack 2 </a:t>
            </a:r>
            <a:r>
              <a:rPr lang="en-US">
                <a:latin typeface="Calibri"/>
                <a:cs typeface="Calibri"/>
              </a:rPr>
              <a:t>-</a:t>
            </a:r>
            <a:r>
              <a:rPr lang="en-US"/>
              <a:t> PWWS</a:t>
            </a:r>
          </a:p>
        </p:txBody>
      </p:sp>
      <p:sp>
        <p:nvSpPr>
          <p:cNvPr id="3" name="Content Placeholder 2">
            <a:extLst>
              <a:ext uri="{FF2B5EF4-FFF2-40B4-BE49-F238E27FC236}">
                <a16:creationId xmlns:a16="http://schemas.microsoft.com/office/drawing/2014/main" id="{29B113E2-7A5A-D546-0C13-770AC0D513DF}"/>
              </a:ext>
            </a:extLst>
          </p:cNvPr>
          <p:cNvSpPr>
            <a:spLocks noGrp="1"/>
          </p:cNvSpPr>
          <p:nvPr>
            <p:ph idx="1"/>
          </p:nvPr>
        </p:nvSpPr>
        <p:spPr>
          <a:xfrm>
            <a:off x="1188573" y="1910378"/>
            <a:ext cx="9601200" cy="1703327"/>
          </a:xfrm>
        </p:spPr>
        <p:txBody>
          <a:bodyPr vert="horz" lIns="91440" tIns="45720" rIns="91440" bIns="45720" rtlCol="0" anchor="t">
            <a:noAutofit/>
          </a:bodyPr>
          <a:lstStyle/>
          <a:p>
            <a:r>
              <a:rPr lang="en-US" sz="1400" b="1">
                <a:solidFill>
                  <a:srgbClr val="212529"/>
                </a:solidFill>
                <a:latin typeface="Univers Light"/>
                <a:cs typeface="Arial"/>
              </a:rPr>
              <a:t>Probability Weighted Word Saliency (PWWS)</a:t>
            </a:r>
            <a:r>
              <a:rPr lang="en-US" sz="1400">
                <a:solidFill>
                  <a:srgbClr val="212529"/>
                </a:solidFill>
                <a:latin typeface="Univers Light"/>
                <a:cs typeface="Arial"/>
              </a:rPr>
              <a:t>, employs a greedy algorithm for text adversarial attack. The key innovation is a new way of selecting synonyms and deciding the order of their replacement in a sentence. Words are prioritized for a synonym-swap transformation based on a combination of their saliency score and maximum word-swap effectiveness. The algorithm essentially calculates the potential impact of each word's substitution on the classification probability and chooses the replacements that maximize this impact while maintaining the integrity of the original sentence.</a:t>
            </a:r>
          </a:p>
          <a:p>
            <a:r>
              <a:rPr lang="en-US" sz="1400">
                <a:solidFill>
                  <a:srgbClr val="212529"/>
                </a:solidFill>
                <a:latin typeface="Univers Light"/>
                <a:cs typeface="Arial"/>
              </a:rPr>
              <a:t>Example: Not Entailment =&gt; Entailment</a:t>
            </a:r>
          </a:p>
        </p:txBody>
      </p:sp>
      <p:graphicFrame>
        <p:nvGraphicFramePr>
          <p:cNvPr id="5" name="Table 4">
            <a:extLst>
              <a:ext uri="{FF2B5EF4-FFF2-40B4-BE49-F238E27FC236}">
                <a16:creationId xmlns:a16="http://schemas.microsoft.com/office/drawing/2014/main" id="{1452B543-A2A7-F01E-38E5-46F3089C2B60}"/>
              </a:ext>
            </a:extLst>
          </p:cNvPr>
          <p:cNvGraphicFramePr>
            <a:graphicFrameLocks noGrp="1"/>
          </p:cNvGraphicFramePr>
          <p:nvPr>
            <p:extLst>
              <p:ext uri="{D42A27DB-BD31-4B8C-83A1-F6EECF244321}">
                <p14:modId xmlns:p14="http://schemas.microsoft.com/office/powerpoint/2010/main" val="58001661"/>
              </p:ext>
            </p:extLst>
          </p:nvPr>
        </p:nvGraphicFramePr>
        <p:xfrm>
          <a:off x="1401786" y="4095958"/>
          <a:ext cx="9174774" cy="1733677"/>
        </p:xfrm>
        <a:graphic>
          <a:graphicData uri="http://schemas.openxmlformats.org/drawingml/2006/table">
            <a:tbl>
              <a:tblPr firstRow="1" bandRow="1">
                <a:tableStyleId>{5C22544A-7EE6-4342-B048-85BDC9FD1C3A}</a:tableStyleId>
              </a:tblPr>
              <a:tblGrid>
                <a:gridCol w="4587387">
                  <a:extLst>
                    <a:ext uri="{9D8B030D-6E8A-4147-A177-3AD203B41FA5}">
                      <a16:colId xmlns:a16="http://schemas.microsoft.com/office/drawing/2014/main" val="384287381"/>
                    </a:ext>
                  </a:extLst>
                </a:gridCol>
                <a:gridCol w="4587387">
                  <a:extLst>
                    <a:ext uri="{9D8B030D-6E8A-4147-A177-3AD203B41FA5}">
                      <a16:colId xmlns:a16="http://schemas.microsoft.com/office/drawing/2014/main" val="2431048245"/>
                    </a:ext>
                  </a:extLst>
                </a:gridCol>
              </a:tblGrid>
              <a:tr h="1214782">
                <a:tc>
                  <a:txBody>
                    <a:bodyPr/>
                    <a:lstStyle/>
                    <a:p>
                      <a:pPr marL="285750" marR="0" lvl="0" indent="-285750" algn="l">
                        <a:lnSpc>
                          <a:spcPct val="120000"/>
                        </a:lnSpc>
                        <a:spcBef>
                          <a:spcPts val="1000"/>
                        </a:spcBef>
                        <a:spcAft>
                          <a:spcPts val="0"/>
                        </a:spcAft>
                        <a:buFont typeface="Arial"/>
                        <a:buChar char="•"/>
                      </a:pPr>
                      <a:r>
                        <a:rPr lang="en-US" sz="1400" b="0" i="0" u="none" strike="noStrike" noProof="0">
                          <a:solidFill>
                            <a:schemeClr val="tx1"/>
                          </a:solidFill>
                        </a:rPr>
                        <a:t>Question: The  </a:t>
                      </a:r>
                      <a:r>
                        <a:rPr lang="en-US" sz="1400" b="0" i="0" u="none" strike="noStrike" noProof="0">
                          <a:solidFill>
                            <a:schemeClr val="tx1"/>
                          </a:solidFill>
                          <a:highlight>
                            <a:srgbClr val="FFFF00"/>
                          </a:highlight>
                        </a:rPr>
                        <a:t>Tower </a:t>
                      </a:r>
                      <a:r>
                        <a:rPr lang="en-US" sz="1400" b="0" i="0" u="none" strike="noStrike" noProof="0">
                          <a:solidFill>
                            <a:schemeClr val="tx1"/>
                          </a:solidFill>
                        </a:rPr>
                        <a:t>District is centered around which historic theatre? </a:t>
                      </a:r>
                    </a:p>
                    <a:p>
                      <a:pPr marL="285750" marR="0" lvl="0" indent="-285750" algn="l">
                        <a:lnSpc>
                          <a:spcPct val="120000"/>
                        </a:lnSpc>
                        <a:spcBef>
                          <a:spcPts val="1000"/>
                        </a:spcBef>
                        <a:spcAft>
                          <a:spcPts val="0"/>
                        </a:spcAft>
                        <a:buFont typeface="Arial"/>
                        <a:buChar char="•"/>
                      </a:pPr>
                      <a:r>
                        <a:rPr lang="en-US" sz="1400" b="0" i="0" u="none" strike="noStrike" noProof="0">
                          <a:solidFill>
                            <a:schemeClr val="tx1"/>
                          </a:solidFill>
                        </a:rPr>
                        <a:t>Sentence: The theater was built in 1939 and is at Olive and </a:t>
                      </a:r>
                      <a:r>
                        <a:rPr lang="en-US" sz="1400" b="0" i="0" u="none" strike="noStrike" noProof="0" err="1">
                          <a:solidFill>
                            <a:schemeClr val="tx1"/>
                          </a:solidFill>
                        </a:rPr>
                        <a:t>Wishon</a:t>
                      </a:r>
                      <a:r>
                        <a:rPr lang="en-US" sz="1400" b="0" i="0" u="none" strike="noStrike" noProof="0">
                          <a:solidFill>
                            <a:schemeClr val="tx1"/>
                          </a:solidFill>
                        </a:rPr>
                        <a:t> Avenues in the heart of the Tower District.  </a:t>
                      </a:r>
                      <a:br>
                        <a:rPr lang="en-US" sz="1400" b="0" i="0" u="none" strike="noStrike" noProof="0">
                          <a:solidFill>
                            <a:schemeClr val="tx1"/>
                          </a:solidFill>
                        </a:rPr>
                      </a:br>
                      <a:endParaRPr lang="en-US" sz="1400" b="0" i="0" u="none" strike="noStrike" noProof="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marL="171450" marR="0" lvl="0" indent="-171450" algn="l">
                        <a:lnSpc>
                          <a:spcPct val="120000"/>
                        </a:lnSpc>
                        <a:spcBef>
                          <a:spcPts val="1000"/>
                        </a:spcBef>
                        <a:spcAft>
                          <a:spcPts val="0"/>
                        </a:spcAft>
                        <a:buFont typeface="Arial"/>
                        <a:buChar char="•"/>
                      </a:pPr>
                      <a:r>
                        <a:rPr lang="en-US" sz="1400" b="0" i="0" u="none" strike="noStrike" noProof="0">
                          <a:solidFill>
                            <a:schemeClr val="tx1"/>
                          </a:solidFill>
                        </a:rPr>
                        <a:t>Question: The </a:t>
                      </a:r>
                      <a:r>
                        <a:rPr lang="en-US" sz="1400" b="0" i="0" u="none" strike="noStrike" noProof="0">
                          <a:solidFill>
                            <a:schemeClr val="tx1"/>
                          </a:solidFill>
                          <a:highlight>
                            <a:srgbClr val="FFFF00"/>
                          </a:highlight>
                        </a:rPr>
                        <a:t>pillar </a:t>
                      </a:r>
                      <a:r>
                        <a:rPr lang="en-US" sz="1400" b="0" i="0" u="none" strike="noStrike" noProof="0">
                          <a:solidFill>
                            <a:schemeClr val="tx1"/>
                          </a:solidFill>
                        </a:rPr>
                        <a:t>District is centered around which historic theatre? </a:t>
                      </a:r>
                      <a:endParaRPr lang="en-US" sz="1400" b="0" i="0" u="none" strike="noStrike" noProof="0">
                        <a:solidFill>
                          <a:schemeClr val="tx1"/>
                        </a:solidFill>
                        <a:latin typeface="Arial"/>
                      </a:endParaRPr>
                    </a:p>
                    <a:p>
                      <a:pPr marL="171450" marR="0" lvl="0" indent="-171450" algn="l">
                        <a:lnSpc>
                          <a:spcPct val="120000"/>
                        </a:lnSpc>
                        <a:spcBef>
                          <a:spcPts val="1000"/>
                        </a:spcBef>
                        <a:spcAft>
                          <a:spcPts val="0"/>
                        </a:spcAft>
                        <a:buFont typeface="Arial"/>
                        <a:buChar char="•"/>
                      </a:pPr>
                      <a:r>
                        <a:rPr lang="en-US" sz="1400" b="0" i="0" u="none" strike="noStrike" noProof="0">
                          <a:solidFill>
                            <a:schemeClr val="tx1"/>
                          </a:solidFill>
                        </a:rPr>
                        <a:t>Sentence: The theater was built in 1939 and is at Olive and </a:t>
                      </a:r>
                      <a:r>
                        <a:rPr lang="en-US" sz="1400" b="0" i="0" u="none" strike="noStrike" noProof="0" err="1">
                          <a:solidFill>
                            <a:schemeClr val="tx1"/>
                          </a:solidFill>
                        </a:rPr>
                        <a:t>Wishon</a:t>
                      </a:r>
                      <a:r>
                        <a:rPr lang="en-US" sz="1400" b="0" i="0" u="none" strike="noStrike" noProof="0">
                          <a:solidFill>
                            <a:schemeClr val="tx1"/>
                          </a:solidFill>
                        </a:rPr>
                        <a:t> Avenues in the heart of the Tower District.</a:t>
                      </a:r>
                      <a:endParaRPr lang="en-US" sz="1400" b="0" i="0" u="none" strike="noStrike" noProof="0">
                        <a:solidFill>
                          <a:schemeClr val="tx1"/>
                        </a:solidFill>
                        <a:latin typeface="Arial"/>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46108801"/>
                  </a:ext>
                </a:extLst>
              </a:tr>
            </a:tbl>
          </a:graphicData>
        </a:graphic>
      </p:graphicFrame>
      <p:sp>
        <p:nvSpPr>
          <p:cNvPr id="6" name="TextBox 5">
            <a:extLst>
              <a:ext uri="{FF2B5EF4-FFF2-40B4-BE49-F238E27FC236}">
                <a16:creationId xmlns:a16="http://schemas.microsoft.com/office/drawing/2014/main" id="{DB735929-DB6D-B6BC-C5F5-CB4074BD9BEF}"/>
              </a:ext>
            </a:extLst>
          </p:cNvPr>
          <p:cNvSpPr txBox="1"/>
          <p:nvPr/>
        </p:nvSpPr>
        <p:spPr>
          <a:xfrm>
            <a:off x="1016098" y="6084262"/>
            <a:ext cx="1017629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12529"/>
                </a:solidFill>
                <a:latin typeface="Arial"/>
                <a:cs typeface="Arial"/>
              </a:rPr>
              <a:t>Paper: </a:t>
            </a:r>
            <a:r>
              <a:rPr lang="en-US" sz="1200">
                <a:latin typeface="Arial"/>
                <a:cs typeface="Arial"/>
                <a:hlinkClick r:id="rId2">
                  <a:extLst>
                    <a:ext uri="{A12FA001-AC4F-418D-AE19-62706E023703}">
                      <ahyp:hlinkClr xmlns:ahyp="http://schemas.microsoft.com/office/drawing/2018/hyperlinkcolor" val="tx"/>
                    </a:ext>
                  </a:extLst>
                </a:hlinkClick>
              </a:rPr>
              <a:t>https://aclanthology.org/P19-1103.pdf</a:t>
            </a:r>
            <a:endParaRPr lang="en-US" sz="1200">
              <a:latin typeface="Arial"/>
              <a:cs typeface="Arial"/>
            </a:endParaRPr>
          </a:p>
          <a:p>
            <a:r>
              <a:rPr lang="en-US" sz="1200">
                <a:solidFill>
                  <a:srgbClr val="212529"/>
                </a:solidFill>
                <a:latin typeface="Arial"/>
                <a:cs typeface="Arial"/>
              </a:rPr>
              <a:t>Source code: </a:t>
            </a:r>
            <a:r>
              <a:rPr lang="en-US" sz="1200">
                <a:latin typeface="Arial"/>
                <a:cs typeface="Arial"/>
                <a:hlinkClick r:id="rId3">
                  <a:extLst>
                    <a:ext uri="{A12FA001-AC4F-418D-AE19-62706E023703}">
                      <ahyp:hlinkClr xmlns:ahyp="http://schemas.microsoft.com/office/drawing/2018/hyperlinkcolor" val="tx"/>
                    </a:ext>
                  </a:extLst>
                </a:hlinkClick>
              </a:rPr>
              <a:t>https://textattack.readthedocs.io/en/latest/_modules/textattack/attack_recipes/pwws_ren_2019.html#PWWSRen2019.build</a:t>
            </a:r>
            <a:endParaRPr lang="en-US" sz="1200">
              <a:latin typeface="Arial"/>
              <a:cs typeface="Arial"/>
            </a:endParaRPr>
          </a:p>
          <a:p>
            <a:r>
              <a:rPr lang="en-US" sz="1200">
                <a:latin typeface="Arial"/>
                <a:cs typeface="Arial"/>
              </a:rPr>
              <a:t>Original source code: </a:t>
            </a:r>
            <a:r>
              <a:rPr lang="en-US" sz="1200">
                <a:latin typeface="Arial"/>
                <a:cs typeface="Arial"/>
                <a:hlinkClick r:id="rId4">
                  <a:extLst>
                    <a:ext uri="{A12FA001-AC4F-418D-AE19-62706E023703}">
                      <ahyp:hlinkClr xmlns:ahyp="http://schemas.microsoft.com/office/drawing/2018/hyperlinkcolor" val="tx"/>
                    </a:ext>
                  </a:extLst>
                </a:hlinkClick>
              </a:rPr>
              <a:t>https://github.com/JHL-HUST/PWWS</a:t>
            </a:r>
            <a:endParaRPr lang="en-US"/>
          </a:p>
        </p:txBody>
      </p:sp>
    </p:spTree>
    <p:extLst>
      <p:ext uri="{BB962C8B-B14F-4D97-AF65-F5344CB8AC3E}">
        <p14:creationId xmlns:p14="http://schemas.microsoft.com/office/powerpoint/2010/main" val="1557230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1FF6E-1C39-E444-40AA-095379BADF1C}"/>
              </a:ext>
            </a:extLst>
          </p:cNvPr>
          <p:cNvSpPr>
            <a:spLocks noGrp="1"/>
          </p:cNvSpPr>
          <p:nvPr>
            <p:ph type="title"/>
          </p:nvPr>
        </p:nvSpPr>
        <p:spPr>
          <a:xfrm>
            <a:off x="1295400" y="460734"/>
            <a:ext cx="9601200" cy="1158408"/>
          </a:xfrm>
        </p:spPr>
        <p:txBody>
          <a:bodyPr/>
          <a:lstStyle/>
          <a:p>
            <a:pPr algn="ctr"/>
            <a:r>
              <a:rPr lang="en-US"/>
              <a:t>Attack 3 </a:t>
            </a:r>
            <a:r>
              <a:rPr lang="en-US">
                <a:latin typeface="Calibri"/>
                <a:cs typeface="Calibri"/>
              </a:rPr>
              <a:t>-</a:t>
            </a:r>
            <a:r>
              <a:rPr lang="en-US"/>
              <a:t> </a:t>
            </a:r>
            <a:r>
              <a:rPr lang="en-US" err="1"/>
              <a:t>Deepwordbug</a:t>
            </a:r>
            <a:endParaRPr lang="en-US"/>
          </a:p>
        </p:txBody>
      </p:sp>
      <p:sp>
        <p:nvSpPr>
          <p:cNvPr id="3" name="Content Placeholder 2">
            <a:extLst>
              <a:ext uri="{FF2B5EF4-FFF2-40B4-BE49-F238E27FC236}">
                <a16:creationId xmlns:a16="http://schemas.microsoft.com/office/drawing/2014/main" id="{44EBC084-55E8-030E-B166-C9AF673D354C}"/>
              </a:ext>
            </a:extLst>
          </p:cNvPr>
          <p:cNvSpPr>
            <a:spLocks noGrp="1"/>
          </p:cNvSpPr>
          <p:nvPr>
            <p:ph idx="1"/>
          </p:nvPr>
        </p:nvSpPr>
        <p:spPr>
          <a:xfrm>
            <a:off x="1295400" y="1909421"/>
            <a:ext cx="9597866" cy="1710594"/>
          </a:xfrm>
        </p:spPr>
        <p:txBody>
          <a:bodyPr vert="horz" lIns="91440" tIns="45720" rIns="91440" bIns="45720" rtlCol="0" anchor="t">
            <a:normAutofit/>
          </a:bodyPr>
          <a:lstStyle/>
          <a:p>
            <a:r>
              <a:rPr lang="en-US" sz="1400">
                <a:solidFill>
                  <a:srgbClr val="212529"/>
                </a:solidFill>
                <a:latin typeface="Univers Light"/>
                <a:cs typeface="Arial"/>
              </a:rPr>
              <a:t>The essential idea behind </a:t>
            </a:r>
            <a:r>
              <a:rPr lang="en-US" sz="1400" err="1">
                <a:solidFill>
                  <a:srgbClr val="212529"/>
                </a:solidFill>
                <a:latin typeface="Univers Light"/>
                <a:cs typeface="Arial"/>
              </a:rPr>
              <a:t>deepwordbug</a:t>
            </a:r>
            <a:r>
              <a:rPr lang="en-US" sz="1400">
                <a:solidFill>
                  <a:srgbClr val="212529"/>
                </a:solidFill>
                <a:latin typeface="Univers Light"/>
                <a:cs typeface="Arial"/>
              </a:rPr>
              <a:t> attack is to swap characters from words. The attack picks the best from the following set of four transforms that </a:t>
            </a:r>
            <a:r>
              <a:rPr lang="en-US" sz="1400" b="1">
                <a:solidFill>
                  <a:srgbClr val="212529"/>
                </a:solidFill>
                <a:latin typeface="Univers Light"/>
                <a:cs typeface="Arial"/>
              </a:rPr>
              <a:t>swap</a:t>
            </a:r>
            <a:r>
              <a:rPr lang="en-US" sz="1400">
                <a:solidFill>
                  <a:srgbClr val="212529"/>
                </a:solidFill>
                <a:latin typeface="Univers Light"/>
                <a:cs typeface="Arial"/>
              </a:rPr>
              <a:t>, </a:t>
            </a:r>
            <a:r>
              <a:rPr lang="en-US" sz="1400" b="1">
                <a:solidFill>
                  <a:srgbClr val="212529"/>
                </a:solidFill>
                <a:latin typeface="Univers Light"/>
                <a:cs typeface="Arial"/>
              </a:rPr>
              <a:t>substitute</a:t>
            </a:r>
            <a:r>
              <a:rPr lang="en-US" sz="1400">
                <a:solidFill>
                  <a:srgbClr val="212529"/>
                </a:solidFill>
                <a:latin typeface="Univers Light"/>
                <a:cs typeface="Arial"/>
              </a:rPr>
              <a:t>, </a:t>
            </a:r>
            <a:r>
              <a:rPr lang="en-US" sz="1400" b="1">
                <a:solidFill>
                  <a:srgbClr val="212529"/>
                </a:solidFill>
                <a:latin typeface="Univers Light"/>
                <a:cs typeface="Arial"/>
              </a:rPr>
              <a:t>delete</a:t>
            </a:r>
            <a:r>
              <a:rPr lang="en-US" sz="1400">
                <a:solidFill>
                  <a:srgbClr val="212529"/>
                </a:solidFill>
                <a:latin typeface="Univers Light"/>
                <a:cs typeface="Arial"/>
              </a:rPr>
              <a:t>, and </a:t>
            </a:r>
            <a:r>
              <a:rPr lang="en-US" sz="1400" b="1">
                <a:solidFill>
                  <a:srgbClr val="212529"/>
                </a:solidFill>
                <a:latin typeface="Univers Light"/>
                <a:cs typeface="Arial"/>
              </a:rPr>
              <a:t>insert</a:t>
            </a:r>
            <a:r>
              <a:rPr lang="en-US" sz="1400">
                <a:solidFill>
                  <a:srgbClr val="212529"/>
                </a:solidFill>
                <a:latin typeface="Univers Light"/>
                <a:cs typeface="Arial"/>
              </a:rPr>
              <a:t> respectively</a:t>
            </a:r>
          </a:p>
          <a:p>
            <a:r>
              <a:rPr lang="en-US" sz="1400">
                <a:latin typeface="Univers Light"/>
                <a:cs typeface="Arial"/>
              </a:rPr>
              <a:t>The algorithm also makes sure that </a:t>
            </a:r>
            <a:r>
              <a:rPr lang="en-US" sz="1400" b="1">
                <a:latin typeface="Univers Light"/>
                <a:cs typeface="Arial"/>
              </a:rPr>
              <a:t>a word is not modified twice</a:t>
            </a:r>
            <a:r>
              <a:rPr lang="en-US" sz="1400">
                <a:latin typeface="Univers Light"/>
                <a:cs typeface="Arial"/>
              </a:rPr>
              <a:t>, and that the transforms are not applied to stop words. It follows a greedy word swap approach with word importance ranking.</a:t>
            </a:r>
            <a:endParaRPr lang="en-US" sz="1400">
              <a:latin typeface="Univers Light"/>
            </a:endParaRPr>
          </a:p>
          <a:p>
            <a:r>
              <a:rPr lang="en-US" sz="1400">
                <a:solidFill>
                  <a:srgbClr val="000000"/>
                </a:solidFill>
                <a:latin typeface="Univers Light"/>
                <a:cs typeface="Arial"/>
              </a:rPr>
              <a:t>Example </a:t>
            </a:r>
            <a:r>
              <a:rPr lang="en-US" sz="1400">
                <a:solidFill>
                  <a:srgbClr val="212529"/>
                </a:solidFill>
                <a:ea typeface="+mn-lt"/>
                <a:cs typeface="+mn-lt"/>
              </a:rPr>
              <a:t>Not Entailment =&gt; Entailment</a:t>
            </a:r>
            <a:endParaRPr lang="en-US" sz="1400">
              <a:solidFill>
                <a:srgbClr val="000000"/>
              </a:solidFill>
              <a:latin typeface="Arial"/>
              <a:cs typeface="Arial"/>
            </a:endParaRPr>
          </a:p>
          <a:p>
            <a:endParaRPr lang="en-US" sz="1400">
              <a:solidFill>
                <a:srgbClr val="1155CC"/>
              </a:solidFill>
              <a:latin typeface="Arial"/>
              <a:cs typeface="Arial"/>
            </a:endParaRPr>
          </a:p>
        </p:txBody>
      </p:sp>
      <p:graphicFrame>
        <p:nvGraphicFramePr>
          <p:cNvPr id="5" name="Table 4">
            <a:extLst>
              <a:ext uri="{FF2B5EF4-FFF2-40B4-BE49-F238E27FC236}">
                <a16:creationId xmlns:a16="http://schemas.microsoft.com/office/drawing/2014/main" id="{B026F3CE-5021-4886-F913-2392A268DA95}"/>
              </a:ext>
            </a:extLst>
          </p:cNvPr>
          <p:cNvGraphicFramePr>
            <a:graphicFrameLocks noGrp="1"/>
          </p:cNvGraphicFramePr>
          <p:nvPr>
            <p:extLst>
              <p:ext uri="{D42A27DB-BD31-4B8C-83A1-F6EECF244321}">
                <p14:modId xmlns:p14="http://schemas.microsoft.com/office/powerpoint/2010/main" val="3791343569"/>
              </p:ext>
            </p:extLst>
          </p:nvPr>
        </p:nvGraphicFramePr>
        <p:xfrm>
          <a:off x="1411596" y="3620015"/>
          <a:ext cx="9174774" cy="965581"/>
        </p:xfrm>
        <a:graphic>
          <a:graphicData uri="http://schemas.openxmlformats.org/drawingml/2006/table">
            <a:tbl>
              <a:tblPr firstRow="1" bandRow="1">
                <a:tableStyleId>{5C22544A-7EE6-4342-B048-85BDC9FD1C3A}</a:tableStyleId>
              </a:tblPr>
              <a:tblGrid>
                <a:gridCol w="4587387">
                  <a:extLst>
                    <a:ext uri="{9D8B030D-6E8A-4147-A177-3AD203B41FA5}">
                      <a16:colId xmlns:a16="http://schemas.microsoft.com/office/drawing/2014/main" val="384287381"/>
                    </a:ext>
                  </a:extLst>
                </a:gridCol>
                <a:gridCol w="4587387">
                  <a:extLst>
                    <a:ext uri="{9D8B030D-6E8A-4147-A177-3AD203B41FA5}">
                      <a16:colId xmlns:a16="http://schemas.microsoft.com/office/drawing/2014/main" val="2431048245"/>
                    </a:ext>
                  </a:extLst>
                </a:gridCol>
              </a:tblGrid>
              <a:tr h="793692">
                <a:tc>
                  <a:txBody>
                    <a:bodyPr/>
                    <a:lstStyle/>
                    <a:p>
                      <a:pPr marL="285750" marR="0" lvl="0" indent="-285750" algn="l">
                        <a:lnSpc>
                          <a:spcPct val="120000"/>
                        </a:lnSpc>
                        <a:spcBef>
                          <a:spcPts val="1000"/>
                        </a:spcBef>
                        <a:spcAft>
                          <a:spcPts val="0"/>
                        </a:spcAft>
                        <a:buFont typeface="Arial"/>
                        <a:buChar char="•"/>
                      </a:pPr>
                      <a:r>
                        <a:rPr lang="en-US" sz="1400" b="0" i="0" u="none" strike="noStrike" noProof="0" dirty="0">
                          <a:solidFill>
                            <a:srgbClr val="212121"/>
                          </a:solidFill>
                          <a:latin typeface="Univers Light"/>
                        </a:rPr>
                        <a:t>Question: In what </a:t>
                      </a:r>
                      <a:r>
                        <a:rPr lang="en-US" sz="1400" b="0" i="0" u="none" strike="noStrike" noProof="0" dirty="0">
                          <a:solidFill>
                            <a:srgbClr val="212121"/>
                          </a:solidFill>
                          <a:highlight>
                            <a:srgbClr val="FFFF00"/>
                          </a:highlight>
                          <a:latin typeface="Univers Light"/>
                        </a:rPr>
                        <a:t>year </a:t>
                      </a:r>
                      <a:r>
                        <a:rPr lang="en-US" sz="1400" b="0" i="0" u="none" strike="noStrike" noProof="0" dirty="0">
                          <a:solidFill>
                            <a:srgbClr val="212121"/>
                          </a:solidFill>
                          <a:latin typeface="Univers Light"/>
                        </a:rPr>
                        <a:t>did Tesla's family </a:t>
                      </a:r>
                      <a:r>
                        <a:rPr lang="en-US" sz="1400" b="0" i="0" u="none" strike="noStrike" noProof="0" dirty="0">
                          <a:solidFill>
                            <a:srgbClr val="212121"/>
                          </a:solidFill>
                          <a:highlight>
                            <a:srgbClr val="FFFF00"/>
                          </a:highlight>
                          <a:latin typeface="Univers Light"/>
                        </a:rPr>
                        <a:t>move </a:t>
                      </a:r>
                      <a:r>
                        <a:rPr lang="en-US" sz="1400" b="0" i="0" u="none" strike="noStrike" noProof="0" dirty="0">
                          <a:solidFill>
                            <a:srgbClr val="212121"/>
                          </a:solidFill>
                          <a:latin typeface="Univers Light"/>
                        </a:rPr>
                        <a:t>to </a:t>
                      </a:r>
                      <a:r>
                        <a:rPr lang="en-US" sz="1400" b="0" i="0" u="none" strike="noStrike" noProof="0" dirty="0" err="1">
                          <a:solidFill>
                            <a:srgbClr val="212121"/>
                          </a:solidFill>
                          <a:latin typeface="Univers Light"/>
                        </a:rPr>
                        <a:t>Gospic</a:t>
                      </a:r>
                      <a:r>
                        <a:rPr lang="en-US" sz="1400" b="0" i="0" u="none" strike="noStrike" noProof="0" dirty="0">
                          <a:solidFill>
                            <a:srgbClr val="212121"/>
                          </a:solidFill>
                          <a:latin typeface="Univers Light"/>
                        </a:rPr>
                        <a:t>?</a:t>
                      </a:r>
                    </a:p>
                    <a:p>
                      <a:pPr marL="285750" marR="0" lvl="0" indent="-285750" algn="l">
                        <a:lnSpc>
                          <a:spcPct val="120000"/>
                        </a:lnSpc>
                        <a:spcBef>
                          <a:spcPts val="1000"/>
                        </a:spcBef>
                        <a:spcAft>
                          <a:spcPts val="0"/>
                        </a:spcAft>
                        <a:buFont typeface="Arial"/>
                        <a:buChar char="•"/>
                      </a:pPr>
                      <a:r>
                        <a:rPr lang="en-US" sz="1400" b="0" i="0" u="none" strike="noStrike" noProof="0" dirty="0">
                          <a:solidFill>
                            <a:srgbClr val="212121"/>
                          </a:solidFill>
                          <a:latin typeface="Univers Light"/>
                        </a:rPr>
                        <a:t>Sentence: Tesla was the fourth of </a:t>
                      </a:r>
                      <a:r>
                        <a:rPr lang="en-US" sz="1400" b="0" i="0" u="none" strike="noStrike" noProof="0" dirty="0">
                          <a:solidFill>
                            <a:srgbClr val="212121"/>
                          </a:solidFill>
                          <a:highlight>
                            <a:srgbClr val="FFFF00"/>
                          </a:highlight>
                          <a:latin typeface="Univers Light"/>
                        </a:rPr>
                        <a:t>five children</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marL="171450" marR="0" lvl="0" indent="-171450" algn="l">
                        <a:lnSpc>
                          <a:spcPct val="120000"/>
                        </a:lnSpc>
                        <a:spcBef>
                          <a:spcPts val="1000"/>
                        </a:spcBef>
                        <a:spcAft>
                          <a:spcPts val="0"/>
                        </a:spcAft>
                        <a:buFont typeface="Arial"/>
                        <a:buChar char="•"/>
                      </a:pPr>
                      <a:r>
                        <a:rPr lang="en-US" sz="1400" b="0" i="0" u="none" strike="noStrike" noProof="0" dirty="0">
                          <a:solidFill>
                            <a:srgbClr val="212121"/>
                          </a:solidFill>
                          <a:latin typeface="Univers Light"/>
                        </a:rPr>
                        <a:t>Question: In what </a:t>
                      </a:r>
                      <a:r>
                        <a:rPr lang="en-US" sz="1400" b="0" i="0" u="none" strike="noStrike" noProof="0" dirty="0">
                          <a:solidFill>
                            <a:srgbClr val="212121"/>
                          </a:solidFill>
                          <a:highlight>
                            <a:srgbClr val="FFFF00"/>
                          </a:highlight>
                          <a:latin typeface="Univers Light"/>
                        </a:rPr>
                        <a:t>yea </a:t>
                      </a:r>
                      <a:r>
                        <a:rPr lang="en-US" sz="1400" b="0" i="0" u="none" strike="noStrike" noProof="0" dirty="0">
                          <a:solidFill>
                            <a:srgbClr val="212121"/>
                          </a:solidFill>
                          <a:latin typeface="Univers Light"/>
                        </a:rPr>
                        <a:t>did Tesla's family </a:t>
                      </a:r>
                      <a:r>
                        <a:rPr lang="en-US" sz="1400" b="0" i="0" u="none" strike="noStrike" noProof="0" dirty="0">
                          <a:solidFill>
                            <a:srgbClr val="212121"/>
                          </a:solidFill>
                          <a:highlight>
                            <a:srgbClr val="FFFF00"/>
                          </a:highlight>
                          <a:latin typeface="Univers Light"/>
                        </a:rPr>
                        <a:t>mov </a:t>
                      </a:r>
                      <a:r>
                        <a:rPr lang="en-US" sz="1400" b="0" i="0" u="none" strike="noStrike" noProof="0" dirty="0">
                          <a:solidFill>
                            <a:srgbClr val="212121"/>
                          </a:solidFill>
                          <a:latin typeface="Univers Light"/>
                        </a:rPr>
                        <a:t>to </a:t>
                      </a:r>
                      <a:r>
                        <a:rPr lang="en-US" sz="1400" b="0" i="0" u="none" strike="noStrike" noProof="0" dirty="0" err="1">
                          <a:solidFill>
                            <a:srgbClr val="212121"/>
                          </a:solidFill>
                          <a:latin typeface="Univers Light"/>
                        </a:rPr>
                        <a:t>Gospic</a:t>
                      </a:r>
                      <a:r>
                        <a:rPr lang="en-US" sz="1400" b="0" i="0" u="none" strike="noStrike" noProof="0" dirty="0">
                          <a:solidFill>
                            <a:srgbClr val="212121"/>
                          </a:solidFill>
                          <a:latin typeface="Univers Light"/>
                        </a:rPr>
                        <a:t>? </a:t>
                      </a:r>
                      <a:endParaRPr lang="en-US" sz="1400" dirty="0">
                        <a:latin typeface="Univers Light"/>
                      </a:endParaRPr>
                    </a:p>
                    <a:p>
                      <a:pPr marL="171450" marR="0" lvl="0" indent="-171450" algn="l">
                        <a:lnSpc>
                          <a:spcPct val="120000"/>
                        </a:lnSpc>
                        <a:spcBef>
                          <a:spcPts val="1000"/>
                        </a:spcBef>
                        <a:spcAft>
                          <a:spcPts val="0"/>
                        </a:spcAft>
                        <a:buFont typeface="Arial"/>
                        <a:buChar char="•"/>
                      </a:pPr>
                      <a:r>
                        <a:rPr lang="en-US" sz="1400" b="0" i="0" u="none" strike="noStrike" noProof="0" dirty="0">
                          <a:solidFill>
                            <a:srgbClr val="212121"/>
                          </a:solidFill>
                          <a:latin typeface="Univers Light"/>
                        </a:rPr>
                        <a:t>Sentence: Tesla was the fourth of </a:t>
                      </a:r>
                      <a:r>
                        <a:rPr lang="en-US" sz="1400" b="0" i="0" u="none" strike="noStrike" noProof="0" dirty="0" err="1">
                          <a:solidFill>
                            <a:srgbClr val="212121"/>
                          </a:solidFill>
                          <a:highlight>
                            <a:srgbClr val="FFFF00"/>
                          </a:highlight>
                          <a:latin typeface="Univers Light"/>
                        </a:rPr>
                        <a:t>fivK</a:t>
                      </a:r>
                      <a:r>
                        <a:rPr lang="en-US" sz="1400" b="0" i="0" u="none" strike="noStrike" noProof="0" dirty="0">
                          <a:solidFill>
                            <a:srgbClr val="212121"/>
                          </a:solidFill>
                          <a:highlight>
                            <a:srgbClr val="FFFF00"/>
                          </a:highlight>
                          <a:latin typeface="Univers Light"/>
                        </a:rPr>
                        <a:t> </a:t>
                      </a:r>
                      <a:r>
                        <a:rPr lang="en-US" sz="1400" b="0" i="0" u="none" strike="noStrike" noProof="0" dirty="0" err="1">
                          <a:solidFill>
                            <a:srgbClr val="212121"/>
                          </a:solidFill>
                          <a:highlight>
                            <a:srgbClr val="FFFF00"/>
                          </a:highlight>
                          <a:latin typeface="Univers Light"/>
                        </a:rPr>
                        <a:t>childreZn</a:t>
                      </a:r>
                      <a:r>
                        <a:rPr lang="en-US" sz="1400" b="0" i="0" u="none" strike="noStrike" noProof="0" dirty="0">
                          <a:solidFill>
                            <a:srgbClr val="212121"/>
                          </a:solidFill>
                          <a:latin typeface="Univers Light"/>
                        </a:rPr>
                        <a:t>.</a:t>
                      </a:r>
                      <a:endParaRPr lang="en-US" sz="1400" dirty="0">
                        <a:latin typeface="Univers Light"/>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46108801"/>
                  </a:ext>
                </a:extLst>
              </a:tr>
            </a:tbl>
          </a:graphicData>
        </a:graphic>
      </p:graphicFrame>
      <p:sp>
        <p:nvSpPr>
          <p:cNvPr id="4" name="TextBox 3">
            <a:extLst>
              <a:ext uri="{FF2B5EF4-FFF2-40B4-BE49-F238E27FC236}">
                <a16:creationId xmlns:a16="http://schemas.microsoft.com/office/drawing/2014/main" id="{B32DB2C0-D6FF-6174-FB29-D3BA894F74EC}"/>
              </a:ext>
            </a:extLst>
          </p:cNvPr>
          <p:cNvSpPr txBox="1"/>
          <p:nvPr/>
        </p:nvSpPr>
        <p:spPr>
          <a:xfrm>
            <a:off x="1368922" y="5926922"/>
            <a:ext cx="9260121" cy="738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sz="1200">
                <a:latin typeface="Arial"/>
                <a:cs typeface="Arial"/>
              </a:rPr>
              <a:t>Paper: </a:t>
            </a:r>
            <a:r>
              <a:rPr lang="en-US" sz="1200">
                <a:latin typeface="Arial"/>
                <a:cs typeface="Arial"/>
                <a:hlinkClick r:id="rId2">
                  <a:extLst>
                    <a:ext uri="{A12FA001-AC4F-418D-AE19-62706E023703}">
                      <ahyp:hlinkClr xmlns:ahyp="http://schemas.microsoft.com/office/drawing/2018/hyperlinkcolor" val="tx"/>
                    </a:ext>
                  </a:extLst>
                </a:hlinkClick>
              </a:rPr>
              <a:t>https://arxiv.org/abs/1801.04354</a:t>
            </a:r>
            <a:endParaRPr lang="en-US" sz="1200">
              <a:latin typeface="Arial"/>
              <a:cs typeface="Arial"/>
            </a:endParaRPr>
          </a:p>
          <a:p>
            <a:pPr>
              <a:lnSpc>
                <a:spcPct val="120000"/>
              </a:lnSpc>
            </a:pPr>
            <a:r>
              <a:rPr lang="en-US" sz="1200">
                <a:latin typeface="Arial"/>
                <a:cs typeface="Arial"/>
              </a:rPr>
              <a:t>Source code: </a:t>
            </a:r>
            <a:r>
              <a:rPr lang="en-US" sz="1200">
                <a:latin typeface="Arial"/>
                <a:cs typeface="Arial"/>
                <a:hlinkClick r:id="rId3">
                  <a:extLst>
                    <a:ext uri="{A12FA001-AC4F-418D-AE19-62706E023703}">
                      <ahyp:hlinkClr xmlns:ahyp="http://schemas.microsoft.com/office/drawing/2018/hyperlinkcolor" val="tx"/>
                    </a:ext>
                  </a:extLst>
                </a:hlinkClick>
              </a:rPr>
              <a:t>https://textattack.readthedocs.io/en/latest/apidoc/textattack.attack_recipes.html#textattack.attack_recipes.deepwordbug_gao_2018.DeepWordBugGao2018</a:t>
            </a:r>
            <a:endParaRPr lang="en-US" sz="1200"/>
          </a:p>
        </p:txBody>
      </p:sp>
    </p:spTree>
    <p:extLst>
      <p:ext uri="{BB962C8B-B14F-4D97-AF65-F5344CB8AC3E}">
        <p14:creationId xmlns:p14="http://schemas.microsoft.com/office/powerpoint/2010/main" val="2071219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6F70-151B-0C06-969A-F2492B3E382F}"/>
              </a:ext>
            </a:extLst>
          </p:cNvPr>
          <p:cNvSpPr>
            <a:spLocks noGrp="1"/>
          </p:cNvSpPr>
          <p:nvPr>
            <p:ph type="title"/>
          </p:nvPr>
        </p:nvSpPr>
        <p:spPr>
          <a:xfrm>
            <a:off x="1140791" y="235572"/>
            <a:ext cx="9601200" cy="1309687"/>
          </a:xfrm>
        </p:spPr>
        <p:txBody>
          <a:bodyPr/>
          <a:lstStyle/>
          <a:p>
            <a:pPr algn="ctr"/>
            <a:r>
              <a:rPr lang="en-US"/>
              <a:t>ATTACK 4 </a:t>
            </a:r>
            <a:r>
              <a:rPr lang="en-US">
                <a:latin typeface="Calibri"/>
                <a:cs typeface="Calibri"/>
              </a:rPr>
              <a:t>-</a:t>
            </a:r>
            <a:r>
              <a:rPr lang="en-US"/>
              <a:t> </a:t>
            </a:r>
            <a:r>
              <a:rPr lang="en-US" err="1"/>
              <a:t>TEXTFOOler</a:t>
            </a:r>
            <a:endParaRPr lang="en-US"/>
          </a:p>
        </p:txBody>
      </p:sp>
      <p:sp>
        <p:nvSpPr>
          <p:cNvPr id="3" name="Content Placeholder 2">
            <a:extLst>
              <a:ext uri="{FF2B5EF4-FFF2-40B4-BE49-F238E27FC236}">
                <a16:creationId xmlns:a16="http://schemas.microsoft.com/office/drawing/2014/main" id="{E0361D0E-C629-1FCC-8E00-D1C519CC7666}"/>
              </a:ext>
            </a:extLst>
          </p:cNvPr>
          <p:cNvSpPr>
            <a:spLocks noGrp="1"/>
          </p:cNvSpPr>
          <p:nvPr>
            <p:ph idx="1"/>
          </p:nvPr>
        </p:nvSpPr>
        <p:spPr>
          <a:xfrm>
            <a:off x="1140791" y="1452321"/>
            <a:ext cx="9601200" cy="2160153"/>
          </a:xfrm>
        </p:spPr>
        <p:txBody>
          <a:bodyPr vert="horz" lIns="91440" tIns="45720" rIns="91440" bIns="45720" rtlCol="0" anchor="t">
            <a:normAutofit/>
          </a:bodyPr>
          <a:lstStyle/>
          <a:p>
            <a:r>
              <a:rPr lang="en-US" sz="1600">
                <a:solidFill>
                  <a:srgbClr val="374151"/>
                </a:solidFill>
                <a:ea typeface="+mn-lt"/>
                <a:cs typeface="+mn-lt"/>
              </a:rPr>
              <a:t>The attack utilizes various word-level transformations to create adversarial examples. It swaps words that are in the same parts of speech with their top k closest embedding nearest-neighbors. In entailment tasks, it only edits the hypothesis and keeps the premise untouched.</a:t>
            </a:r>
          </a:p>
          <a:p>
            <a:r>
              <a:rPr lang="en-US" sz="1600">
                <a:solidFill>
                  <a:srgbClr val="374151"/>
                </a:solidFill>
                <a:latin typeface="Univers Light"/>
                <a:ea typeface="+mn-lt"/>
                <a:cs typeface="+mn-lt"/>
              </a:rPr>
              <a:t>It also uses a universal sentence encoder and prioritizes word perturbation based on deletion.</a:t>
            </a:r>
          </a:p>
          <a:p>
            <a:r>
              <a:rPr lang="en-US" sz="1600">
                <a:solidFill>
                  <a:srgbClr val="374151"/>
                </a:solidFill>
                <a:latin typeface="Univers Light"/>
                <a:cs typeface="Arial"/>
              </a:rPr>
              <a:t>Example : Entailment =&gt; Not Entailment</a:t>
            </a:r>
            <a:endParaRPr lang="en-US" sz="1600">
              <a:solidFill>
                <a:srgbClr val="212121"/>
              </a:solidFill>
              <a:latin typeface="Univers Light"/>
              <a:cs typeface="Arial"/>
            </a:endParaRPr>
          </a:p>
        </p:txBody>
      </p:sp>
      <p:graphicFrame>
        <p:nvGraphicFramePr>
          <p:cNvPr id="5" name="Table 4">
            <a:extLst>
              <a:ext uri="{FF2B5EF4-FFF2-40B4-BE49-F238E27FC236}">
                <a16:creationId xmlns:a16="http://schemas.microsoft.com/office/drawing/2014/main" id="{6D31E62E-CCC3-B48D-0F66-11BDC8D43C78}"/>
              </a:ext>
            </a:extLst>
          </p:cNvPr>
          <p:cNvGraphicFramePr>
            <a:graphicFrameLocks noGrp="1"/>
          </p:cNvGraphicFramePr>
          <p:nvPr>
            <p:extLst>
              <p:ext uri="{D42A27DB-BD31-4B8C-83A1-F6EECF244321}">
                <p14:modId xmlns:p14="http://schemas.microsoft.com/office/powerpoint/2010/main" val="1586390897"/>
              </p:ext>
            </p:extLst>
          </p:nvPr>
        </p:nvGraphicFramePr>
        <p:xfrm>
          <a:off x="1354004" y="3511805"/>
          <a:ext cx="9174774" cy="1602485"/>
        </p:xfrm>
        <a:graphic>
          <a:graphicData uri="http://schemas.openxmlformats.org/drawingml/2006/table">
            <a:tbl>
              <a:tblPr firstRow="1" bandRow="1">
                <a:tableStyleId>{5C22544A-7EE6-4342-B048-85BDC9FD1C3A}</a:tableStyleId>
              </a:tblPr>
              <a:tblGrid>
                <a:gridCol w="4587387">
                  <a:extLst>
                    <a:ext uri="{9D8B030D-6E8A-4147-A177-3AD203B41FA5}">
                      <a16:colId xmlns:a16="http://schemas.microsoft.com/office/drawing/2014/main" val="384287381"/>
                    </a:ext>
                  </a:extLst>
                </a:gridCol>
                <a:gridCol w="4587387">
                  <a:extLst>
                    <a:ext uri="{9D8B030D-6E8A-4147-A177-3AD203B41FA5}">
                      <a16:colId xmlns:a16="http://schemas.microsoft.com/office/drawing/2014/main" val="2431048245"/>
                    </a:ext>
                  </a:extLst>
                </a:gridCol>
              </a:tblGrid>
              <a:tr h="1602485">
                <a:tc>
                  <a:txBody>
                    <a:bodyPr/>
                    <a:lstStyle/>
                    <a:p>
                      <a:pPr marL="285750" marR="0" lvl="0" indent="-285750" algn="l">
                        <a:lnSpc>
                          <a:spcPct val="120000"/>
                        </a:lnSpc>
                        <a:spcBef>
                          <a:spcPts val="1000"/>
                        </a:spcBef>
                        <a:spcAft>
                          <a:spcPts val="0"/>
                        </a:spcAft>
                        <a:buFont typeface="Arial"/>
                        <a:buChar char="•"/>
                      </a:pPr>
                      <a:r>
                        <a:rPr lang="en-US" sz="1400" b="0" i="0" u="none" strike="noStrike" noProof="0">
                          <a:solidFill>
                            <a:srgbClr val="212121"/>
                          </a:solidFill>
                        </a:rPr>
                        <a:t>Question: What are those from </a:t>
                      </a:r>
                      <a:r>
                        <a:rPr lang="en-US" sz="1400" b="0" i="0" u="none" strike="noStrike" noProof="0">
                          <a:solidFill>
                            <a:srgbClr val="212121"/>
                          </a:solidFill>
                          <a:highlight>
                            <a:srgbClr val="FFFF00"/>
                          </a:highlight>
                        </a:rPr>
                        <a:t>Jacksonville </a:t>
                      </a:r>
                      <a:r>
                        <a:rPr lang="en-US" sz="1400" b="0" i="0" u="none" strike="noStrike" noProof="0">
                          <a:solidFill>
                            <a:srgbClr val="212121"/>
                          </a:solidFill>
                        </a:rPr>
                        <a:t>sometimes called?</a:t>
                      </a:r>
                      <a:endParaRPr lang="en-US" sz="1400" b="0" i="0" u="none" strike="noStrike" noProof="0">
                        <a:solidFill>
                          <a:srgbClr val="212121"/>
                        </a:solidFill>
                        <a:latin typeface="Univers Light"/>
                      </a:endParaRPr>
                    </a:p>
                    <a:p>
                      <a:pPr marL="285750" marR="0" lvl="0" indent="-285750" algn="l">
                        <a:lnSpc>
                          <a:spcPct val="120000"/>
                        </a:lnSpc>
                        <a:spcBef>
                          <a:spcPts val="1000"/>
                        </a:spcBef>
                        <a:spcAft>
                          <a:spcPts val="0"/>
                        </a:spcAft>
                        <a:buFont typeface="Arial"/>
                        <a:buChar char="•"/>
                      </a:pPr>
                      <a:r>
                        <a:rPr lang="en-US" sz="1400" b="0" i="0" u="none" strike="noStrike" noProof="0">
                          <a:solidFill>
                            <a:srgbClr val="212121"/>
                          </a:solidFill>
                        </a:rPr>
                        <a:t>Sentence: People from Jacksonville may be called "</a:t>
                      </a:r>
                      <a:r>
                        <a:rPr lang="en-US" sz="1400" b="0" i="0" u="none" strike="noStrike" noProof="0" err="1">
                          <a:solidFill>
                            <a:srgbClr val="212121"/>
                          </a:solidFill>
                        </a:rPr>
                        <a:t>Jacksonvillians</a:t>
                      </a:r>
                      <a:r>
                        <a:rPr lang="en-US" sz="1400" b="0" i="0" u="none" strike="noStrike" noProof="0">
                          <a:solidFill>
                            <a:srgbClr val="212121"/>
                          </a:solidFill>
                        </a:rPr>
                        <a:t>" or "</a:t>
                      </a:r>
                      <a:r>
                        <a:rPr lang="en-US" sz="1400" b="0" i="0" u="none" strike="noStrike" noProof="0" err="1">
                          <a:solidFill>
                            <a:srgbClr val="212121"/>
                          </a:solidFill>
                        </a:rPr>
                        <a:t>Jaxsons</a:t>
                      </a:r>
                      <a:r>
                        <a:rPr lang="en-US" sz="1400" b="0" i="0" u="none" strike="noStrike" noProof="0">
                          <a:solidFill>
                            <a:srgbClr val="212121"/>
                          </a:solidFill>
                        </a:rPr>
                        <a:t>" (also spelled "</a:t>
                      </a:r>
                      <a:r>
                        <a:rPr lang="en-US" sz="1400" b="0" i="0" u="none" strike="noStrike" noProof="0" err="1">
                          <a:solidFill>
                            <a:srgbClr val="212121"/>
                          </a:solidFill>
                        </a:rPr>
                        <a:t>Jaxons</a:t>
                      </a:r>
                      <a:r>
                        <a:rPr lang="en-US" sz="1400" b="0" i="0" u="none" strike="noStrike" noProof="0">
                          <a:solidFill>
                            <a:srgbClr val="212121"/>
                          </a:solidFill>
                        </a:rPr>
                        <a:t>"). </a:t>
                      </a:r>
                      <a:endParaRPr lang="en-US" sz="1400" b="0" i="0" u="none" strike="noStrike" noProof="0">
                        <a:solidFill>
                          <a:srgbClr val="212121"/>
                        </a:solidFill>
                        <a:latin typeface="Univers Light"/>
                      </a:endParaRP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marL="171450" marR="0" lvl="0" indent="-171450" algn="l">
                        <a:lnSpc>
                          <a:spcPct val="120000"/>
                        </a:lnSpc>
                        <a:spcBef>
                          <a:spcPts val="1000"/>
                        </a:spcBef>
                        <a:spcAft>
                          <a:spcPts val="0"/>
                        </a:spcAft>
                        <a:buFont typeface="Arial"/>
                        <a:buChar char="•"/>
                      </a:pPr>
                      <a:r>
                        <a:rPr lang="en-US" sz="1400" b="0" i="0" u="none" strike="noStrike" noProof="0">
                          <a:solidFill>
                            <a:srgbClr val="212121"/>
                          </a:solidFill>
                        </a:rPr>
                        <a:t>Question: What are those from </a:t>
                      </a:r>
                      <a:r>
                        <a:rPr lang="en-US" sz="1400" b="0" i="0" u="none" strike="noStrike" noProof="0">
                          <a:solidFill>
                            <a:srgbClr val="212121"/>
                          </a:solidFill>
                          <a:highlight>
                            <a:srgbClr val="FFFF00"/>
                          </a:highlight>
                        </a:rPr>
                        <a:t>Ocala </a:t>
                      </a:r>
                      <a:r>
                        <a:rPr lang="en-US" sz="1400" b="0" i="0" u="none" strike="noStrike" noProof="0">
                          <a:solidFill>
                            <a:srgbClr val="212121"/>
                          </a:solidFill>
                        </a:rPr>
                        <a:t>sometimes called</a:t>
                      </a:r>
                      <a:endParaRPr lang="en-US" sz="1400"/>
                    </a:p>
                    <a:p>
                      <a:pPr marL="171450" marR="0" lvl="0" indent="-171450" algn="l">
                        <a:lnSpc>
                          <a:spcPct val="120000"/>
                        </a:lnSpc>
                        <a:spcBef>
                          <a:spcPts val="1000"/>
                        </a:spcBef>
                        <a:spcAft>
                          <a:spcPts val="0"/>
                        </a:spcAft>
                        <a:buFont typeface="Arial"/>
                        <a:buChar char="•"/>
                      </a:pPr>
                      <a:r>
                        <a:rPr lang="en-US" sz="1400" b="0" i="0" u="none" strike="noStrike" noProof="0">
                          <a:solidFill>
                            <a:srgbClr val="212121"/>
                          </a:solidFill>
                        </a:rPr>
                        <a:t>Sentence: People from Jacksonville may be called "</a:t>
                      </a:r>
                      <a:r>
                        <a:rPr lang="en-US" sz="1400" b="0" i="0" u="none" strike="noStrike" noProof="0" err="1">
                          <a:solidFill>
                            <a:srgbClr val="212121"/>
                          </a:solidFill>
                        </a:rPr>
                        <a:t>Jacksonvillians</a:t>
                      </a:r>
                      <a:r>
                        <a:rPr lang="en-US" sz="1400" b="0" i="0" u="none" strike="noStrike" noProof="0">
                          <a:solidFill>
                            <a:srgbClr val="212121"/>
                          </a:solidFill>
                        </a:rPr>
                        <a:t>" or "</a:t>
                      </a:r>
                      <a:r>
                        <a:rPr lang="en-US" sz="1400" b="0" i="0" u="none" strike="noStrike" noProof="0" err="1">
                          <a:solidFill>
                            <a:srgbClr val="212121"/>
                          </a:solidFill>
                        </a:rPr>
                        <a:t>Jaxsons</a:t>
                      </a:r>
                      <a:r>
                        <a:rPr lang="en-US" sz="1400" b="0" i="0" u="none" strike="noStrike" noProof="0">
                          <a:solidFill>
                            <a:srgbClr val="212121"/>
                          </a:solidFill>
                        </a:rPr>
                        <a:t>" (also spelled "</a:t>
                      </a:r>
                      <a:r>
                        <a:rPr lang="en-US" sz="1400" b="0" i="0" u="none" strike="noStrike" noProof="0" err="1">
                          <a:solidFill>
                            <a:srgbClr val="212121"/>
                          </a:solidFill>
                        </a:rPr>
                        <a:t>Jaxons</a:t>
                      </a:r>
                      <a:r>
                        <a:rPr lang="en-US" sz="1400" b="0" i="0" u="none" strike="noStrike" noProof="0">
                          <a:solidFill>
                            <a:srgbClr val="212121"/>
                          </a:solidFill>
                        </a:rPr>
                        <a:t>").</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46108801"/>
                  </a:ext>
                </a:extLst>
              </a:tr>
            </a:tbl>
          </a:graphicData>
        </a:graphic>
      </p:graphicFrame>
      <p:sp>
        <p:nvSpPr>
          <p:cNvPr id="4" name="TextBox 3">
            <a:extLst>
              <a:ext uri="{FF2B5EF4-FFF2-40B4-BE49-F238E27FC236}">
                <a16:creationId xmlns:a16="http://schemas.microsoft.com/office/drawing/2014/main" id="{6C029AA4-EA9F-4D88-C161-44A138936FE2}"/>
              </a:ext>
            </a:extLst>
          </p:cNvPr>
          <p:cNvSpPr txBox="1"/>
          <p:nvPr/>
        </p:nvSpPr>
        <p:spPr>
          <a:xfrm>
            <a:off x="1140792" y="6105492"/>
            <a:ext cx="9601199" cy="5169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sz="1200">
                <a:latin typeface="Arial"/>
                <a:cs typeface="Arial"/>
              </a:rPr>
              <a:t>Paper: </a:t>
            </a:r>
            <a:r>
              <a:rPr lang="en-US" sz="1200">
                <a:latin typeface="Arial"/>
                <a:cs typeface="Arial"/>
                <a:hlinkClick r:id="rId2">
                  <a:extLst>
                    <a:ext uri="{A12FA001-AC4F-418D-AE19-62706E023703}">
                      <ahyp:hlinkClr xmlns:ahyp="http://schemas.microsoft.com/office/drawing/2018/hyperlinkcolor" val="tx"/>
                    </a:ext>
                  </a:extLst>
                </a:hlinkClick>
              </a:rPr>
              <a:t>https://arxiv.org/abs/1907.11932</a:t>
            </a:r>
            <a:endParaRPr lang="en-US" sz="1200">
              <a:latin typeface="Arial"/>
              <a:cs typeface="Arial"/>
            </a:endParaRPr>
          </a:p>
          <a:p>
            <a:pPr>
              <a:lnSpc>
                <a:spcPct val="120000"/>
              </a:lnSpc>
            </a:pPr>
            <a:r>
              <a:rPr lang="en-US" sz="1200">
                <a:latin typeface="Arial"/>
                <a:cs typeface="Arial"/>
              </a:rPr>
              <a:t>Source code: </a:t>
            </a:r>
            <a:r>
              <a:rPr lang="en-US" sz="1200">
                <a:latin typeface="Arial"/>
                <a:cs typeface="Arial"/>
                <a:hlinkClick r:id="rId3">
                  <a:extLst>
                    <a:ext uri="{A12FA001-AC4F-418D-AE19-62706E023703}">
                      <ahyp:hlinkClr xmlns:ahyp="http://schemas.microsoft.com/office/drawing/2018/hyperlinkcolor" val="tx"/>
                    </a:ext>
                  </a:extLst>
                </a:hlinkClick>
              </a:rPr>
              <a:t>https://textattack.readthedocs.io/en/latest/_modules/textattack/attack_recipes/textfooler_jin_2019.html#TextFoolerJin2019</a:t>
            </a:r>
            <a:endParaRPr lang="en-US" sz="1200"/>
          </a:p>
        </p:txBody>
      </p:sp>
    </p:spTree>
    <p:extLst>
      <p:ext uri="{BB962C8B-B14F-4D97-AF65-F5344CB8AC3E}">
        <p14:creationId xmlns:p14="http://schemas.microsoft.com/office/powerpoint/2010/main" val="3271040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8F2F-BD82-C783-DA55-45759FC2EE6A}"/>
              </a:ext>
            </a:extLst>
          </p:cNvPr>
          <p:cNvSpPr>
            <a:spLocks noGrp="1"/>
          </p:cNvSpPr>
          <p:nvPr>
            <p:ph type="title"/>
          </p:nvPr>
        </p:nvSpPr>
        <p:spPr>
          <a:xfrm>
            <a:off x="1251012" y="192913"/>
            <a:ext cx="9601200" cy="1309687"/>
          </a:xfrm>
        </p:spPr>
        <p:txBody>
          <a:bodyPr/>
          <a:lstStyle/>
          <a:p>
            <a:pPr algn="ctr"/>
            <a:r>
              <a:rPr lang="en-US"/>
              <a:t>Attack 5 </a:t>
            </a:r>
            <a:r>
              <a:rPr lang="en-US">
                <a:latin typeface="Calibri"/>
                <a:cs typeface="Calibri"/>
              </a:rPr>
              <a:t>-</a:t>
            </a:r>
            <a:r>
              <a:rPr lang="en-US"/>
              <a:t> Improved Genetic Algorithm</a:t>
            </a:r>
          </a:p>
        </p:txBody>
      </p:sp>
      <p:sp>
        <p:nvSpPr>
          <p:cNvPr id="3" name="Content Placeholder 2">
            <a:extLst>
              <a:ext uri="{FF2B5EF4-FFF2-40B4-BE49-F238E27FC236}">
                <a16:creationId xmlns:a16="http://schemas.microsoft.com/office/drawing/2014/main" id="{07249EB3-0F23-177B-84A1-C235DAEBC7C0}"/>
              </a:ext>
            </a:extLst>
          </p:cNvPr>
          <p:cNvSpPr>
            <a:spLocks noGrp="1"/>
          </p:cNvSpPr>
          <p:nvPr>
            <p:ph idx="1"/>
          </p:nvPr>
        </p:nvSpPr>
        <p:spPr>
          <a:xfrm>
            <a:off x="1473253" y="1762438"/>
            <a:ext cx="9238451" cy="2825560"/>
          </a:xfrm>
        </p:spPr>
        <p:txBody>
          <a:bodyPr vert="horz" lIns="91440" tIns="45720" rIns="91440" bIns="45720" rtlCol="0" anchor="t">
            <a:normAutofit/>
          </a:bodyPr>
          <a:lstStyle/>
          <a:p>
            <a:pPr algn="just"/>
            <a:r>
              <a:rPr lang="en-US" sz="1400">
                <a:latin typeface="Univers Light"/>
              </a:rPr>
              <a:t>The Improved Genetic Algorithm (IGA) is a search method for generating adversarial examples in natural language processing . It is an improvement over the original Genetic Algorithm (GA) in the following ways:</a:t>
            </a:r>
            <a:endParaRPr lang="en-US"/>
          </a:p>
          <a:p>
            <a:pPr marL="474980" lvl="1" algn="just">
              <a:buFont typeface="Courier New" panose="020B0604020202020204" pitchFamily="34" charset="0"/>
              <a:buChar char="o"/>
            </a:pPr>
            <a:r>
              <a:rPr lang="en-US" sz="1400" b="1">
                <a:latin typeface="Univers Light"/>
              </a:rPr>
              <a:t>Faster:</a:t>
            </a:r>
            <a:r>
              <a:rPr lang="en-US" sz="1400">
                <a:latin typeface="Univers Light"/>
              </a:rPr>
              <a:t> IGA uses a more efficient crossover operator that significantly reduces the number of iterations required to find an adversarial example.</a:t>
            </a:r>
          </a:p>
          <a:p>
            <a:pPr marL="474980" lvl="1" algn="just">
              <a:buFont typeface="Courier New" panose="020B0604020202020204" pitchFamily="34" charset="0"/>
              <a:buChar char="o"/>
            </a:pPr>
            <a:r>
              <a:rPr lang="en-US" sz="1400" b="1">
                <a:latin typeface="Univers Light"/>
              </a:rPr>
              <a:t>More effective:</a:t>
            </a:r>
            <a:r>
              <a:rPr lang="en-US" sz="1400">
                <a:latin typeface="Univers Light"/>
              </a:rPr>
              <a:t> IGA incorporates a novel pruning strategy that eliminates infeasible candidates early in the search process, further improving its efficiency.</a:t>
            </a:r>
          </a:p>
          <a:p>
            <a:pPr marL="474980" lvl="1" algn="just">
              <a:buFont typeface="Courier New" panose="020B0604020202020204" pitchFamily="34" charset="0"/>
              <a:buChar char="o"/>
            </a:pPr>
            <a:r>
              <a:rPr lang="en-US" sz="1400" b="1">
                <a:latin typeface="Univers Light"/>
              </a:rPr>
              <a:t>More robust:</a:t>
            </a:r>
            <a:r>
              <a:rPr lang="en-US" sz="1400">
                <a:latin typeface="Univers Light"/>
              </a:rPr>
              <a:t> IGA is less sensitive to hyperparameter choices than the original GA, making it more reliable and easier to use.</a:t>
            </a:r>
            <a:endParaRPr lang="en-US">
              <a:latin typeface="Univers Light"/>
            </a:endParaRPr>
          </a:p>
          <a:p>
            <a:pPr algn="just"/>
            <a:r>
              <a:rPr lang="en-US" sz="1400"/>
              <a:t>Example : Entailment =&gt; Not Entailment</a:t>
            </a:r>
          </a:p>
        </p:txBody>
      </p:sp>
      <p:graphicFrame>
        <p:nvGraphicFramePr>
          <p:cNvPr id="5" name="Table 4">
            <a:extLst>
              <a:ext uri="{FF2B5EF4-FFF2-40B4-BE49-F238E27FC236}">
                <a16:creationId xmlns:a16="http://schemas.microsoft.com/office/drawing/2014/main" id="{12465BDC-5D46-3E4C-05BF-133139E42417}"/>
              </a:ext>
            </a:extLst>
          </p:cNvPr>
          <p:cNvGraphicFramePr>
            <a:graphicFrameLocks noGrp="1"/>
          </p:cNvGraphicFramePr>
          <p:nvPr>
            <p:extLst>
              <p:ext uri="{D42A27DB-BD31-4B8C-83A1-F6EECF244321}">
                <p14:modId xmlns:p14="http://schemas.microsoft.com/office/powerpoint/2010/main" val="3264026538"/>
              </p:ext>
            </p:extLst>
          </p:nvPr>
        </p:nvGraphicFramePr>
        <p:xfrm>
          <a:off x="1543973" y="4587998"/>
          <a:ext cx="9174774" cy="1335632"/>
        </p:xfrm>
        <a:graphic>
          <a:graphicData uri="http://schemas.openxmlformats.org/drawingml/2006/table">
            <a:tbl>
              <a:tblPr firstRow="1" bandRow="1">
                <a:tableStyleId>{5C22544A-7EE6-4342-B048-85BDC9FD1C3A}</a:tableStyleId>
              </a:tblPr>
              <a:tblGrid>
                <a:gridCol w="4587387">
                  <a:extLst>
                    <a:ext uri="{9D8B030D-6E8A-4147-A177-3AD203B41FA5}">
                      <a16:colId xmlns:a16="http://schemas.microsoft.com/office/drawing/2014/main" val="384287381"/>
                    </a:ext>
                  </a:extLst>
                </a:gridCol>
                <a:gridCol w="4587387">
                  <a:extLst>
                    <a:ext uri="{9D8B030D-6E8A-4147-A177-3AD203B41FA5}">
                      <a16:colId xmlns:a16="http://schemas.microsoft.com/office/drawing/2014/main" val="2431048245"/>
                    </a:ext>
                  </a:extLst>
                </a:gridCol>
              </a:tblGrid>
              <a:tr h="1335632">
                <a:tc>
                  <a:txBody>
                    <a:bodyPr/>
                    <a:lstStyle/>
                    <a:p>
                      <a:pPr marL="285750" marR="0" lvl="0" indent="-285750" algn="just">
                        <a:lnSpc>
                          <a:spcPct val="120000"/>
                        </a:lnSpc>
                        <a:spcBef>
                          <a:spcPts val="1000"/>
                        </a:spcBef>
                        <a:spcAft>
                          <a:spcPts val="0"/>
                        </a:spcAft>
                        <a:buFont typeface="Arial"/>
                        <a:buChar char="•"/>
                      </a:pPr>
                      <a:r>
                        <a:rPr lang="en-US" sz="1400" b="0" i="0" u="none" strike="noStrike" noProof="0">
                          <a:solidFill>
                            <a:srgbClr val="212121"/>
                          </a:solidFill>
                          <a:latin typeface="Univers Light"/>
                        </a:rPr>
                        <a:t>Question: What percentage of farmland grows wheat? </a:t>
                      </a:r>
                      <a:endParaRPr lang="en-US" sz="1400"/>
                    </a:p>
                    <a:p>
                      <a:pPr marL="285750" marR="0" lvl="0" indent="-285750" algn="just">
                        <a:lnSpc>
                          <a:spcPct val="120000"/>
                        </a:lnSpc>
                        <a:spcBef>
                          <a:spcPts val="1000"/>
                        </a:spcBef>
                        <a:spcAft>
                          <a:spcPts val="0"/>
                        </a:spcAft>
                        <a:buFont typeface="Arial"/>
                        <a:buChar char="•"/>
                      </a:pPr>
                      <a:r>
                        <a:rPr lang="en-US" sz="1400" b="0" i="0" u="none" strike="noStrike" noProof="0">
                          <a:solidFill>
                            <a:srgbClr val="212121"/>
                          </a:solidFill>
                          <a:latin typeface="Univers Light"/>
                        </a:rPr>
                        <a:t>Sentence: More than 50% of this area is sown for </a:t>
                      </a:r>
                      <a:r>
                        <a:rPr lang="en-US" sz="1400" b="0" i="0" u="none" strike="noStrike" noProof="0">
                          <a:solidFill>
                            <a:srgbClr val="212121"/>
                          </a:solidFill>
                          <a:highlight>
                            <a:srgbClr val="FFFF00"/>
                          </a:highlight>
                          <a:latin typeface="Univers Light"/>
                        </a:rPr>
                        <a:t>wheat</a:t>
                      </a:r>
                      <a:r>
                        <a:rPr lang="en-US" sz="1400" b="0" i="0" u="none" strike="noStrike" noProof="0">
                          <a:solidFill>
                            <a:srgbClr val="212121"/>
                          </a:solidFill>
                          <a:latin typeface="Univers Light"/>
                        </a:rPr>
                        <a:t>, 33% for barley and 7% for oats. </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marL="285750" marR="0" lvl="0" indent="-285750" algn="just">
                        <a:lnSpc>
                          <a:spcPct val="120000"/>
                        </a:lnSpc>
                        <a:spcBef>
                          <a:spcPts val="1000"/>
                        </a:spcBef>
                        <a:spcAft>
                          <a:spcPts val="0"/>
                        </a:spcAft>
                        <a:buFont typeface="Arial"/>
                        <a:buChar char="•"/>
                      </a:pPr>
                      <a:r>
                        <a:rPr lang="en-US" sz="1400" b="0" i="0" u="none" strike="noStrike" noProof="0">
                          <a:solidFill>
                            <a:srgbClr val="212121"/>
                          </a:solidFill>
                          <a:latin typeface="Univers Light"/>
                        </a:rPr>
                        <a:t>Question: What percentage of farmland grows wheat? </a:t>
                      </a:r>
                      <a:endParaRPr lang="en-US" sz="1400" b="1" i="0" u="none" strike="noStrike" noProof="0">
                        <a:solidFill>
                          <a:srgbClr val="212121"/>
                        </a:solidFill>
                        <a:latin typeface="Univers Light"/>
                      </a:endParaRPr>
                    </a:p>
                    <a:p>
                      <a:pPr marL="285750" marR="0" lvl="0" indent="-285750" algn="just">
                        <a:lnSpc>
                          <a:spcPct val="120000"/>
                        </a:lnSpc>
                        <a:spcBef>
                          <a:spcPts val="1000"/>
                        </a:spcBef>
                        <a:spcAft>
                          <a:spcPts val="0"/>
                        </a:spcAft>
                        <a:buFont typeface="Arial"/>
                        <a:buChar char="•"/>
                      </a:pPr>
                      <a:r>
                        <a:rPr lang="en-US" sz="1400" b="0" i="0" u="none" strike="noStrike" noProof="0">
                          <a:solidFill>
                            <a:srgbClr val="212121"/>
                          </a:solidFill>
                          <a:latin typeface="Univers Light"/>
                        </a:rPr>
                        <a:t>Sentence More than 50% of this area is sown for </a:t>
                      </a:r>
                      <a:r>
                        <a:rPr lang="en-US" sz="1400" b="0" i="0" u="none" strike="noStrike" noProof="0" err="1">
                          <a:solidFill>
                            <a:srgbClr val="212121"/>
                          </a:solidFill>
                          <a:highlight>
                            <a:srgbClr val="FFFF00"/>
                          </a:highlight>
                          <a:latin typeface="Univers Light"/>
                        </a:rPr>
                        <a:t>ble</a:t>
                      </a:r>
                      <a:r>
                        <a:rPr lang="en-US" sz="1400" b="0" i="0" u="none" strike="noStrike" noProof="0">
                          <a:solidFill>
                            <a:srgbClr val="212121"/>
                          </a:solidFill>
                          <a:latin typeface="Univers Light"/>
                        </a:rPr>
                        <a:t>, 33% for barley and 7% for oats.</a:t>
                      </a:r>
                      <a:endParaRPr lang="en-US" sz="1400" b="1" i="0" u="none" strike="noStrike" noProof="0">
                        <a:solidFill>
                          <a:srgbClr val="212121"/>
                        </a:solidFill>
                        <a:latin typeface="Univers Light"/>
                      </a:endParaRP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46108801"/>
                  </a:ext>
                </a:extLst>
              </a:tr>
            </a:tbl>
          </a:graphicData>
        </a:graphic>
      </p:graphicFrame>
      <p:sp>
        <p:nvSpPr>
          <p:cNvPr id="6" name="TextBox 5">
            <a:extLst>
              <a:ext uri="{FF2B5EF4-FFF2-40B4-BE49-F238E27FC236}">
                <a16:creationId xmlns:a16="http://schemas.microsoft.com/office/drawing/2014/main" id="{AE74E8F3-9342-7FEC-FA31-2F6F3117E845}"/>
              </a:ext>
            </a:extLst>
          </p:cNvPr>
          <p:cNvSpPr txBox="1"/>
          <p:nvPr/>
        </p:nvSpPr>
        <p:spPr>
          <a:xfrm>
            <a:off x="1619002" y="6262047"/>
            <a:ext cx="9601199" cy="516936"/>
          </a:xfrm>
          <a:prstGeom prst="rect">
            <a:avLst/>
          </a:prstGeom>
          <a:noFill/>
        </p:spPr>
        <p:txBody>
          <a:bodyPr wrap="square" lIns="91440" tIns="45720" rIns="91440" bIns="45720" anchor="t">
            <a:spAutoFit/>
          </a:bodyPr>
          <a:lstStyle/>
          <a:p>
            <a:pPr>
              <a:lnSpc>
                <a:spcPct val="120000"/>
              </a:lnSpc>
            </a:pPr>
            <a:r>
              <a:rPr lang="en-US" sz="1200" dirty="0">
                <a:latin typeface="Arial"/>
                <a:cs typeface="Arial"/>
              </a:rPr>
              <a:t>Paper: </a:t>
            </a:r>
            <a:r>
              <a:rPr lang="en-US" sz="1200" dirty="0">
                <a:ea typeface="+mn-lt"/>
                <a:cs typeface="+mn-lt"/>
                <a:hlinkClick r:id="rId2">
                  <a:extLst>
                    <a:ext uri="{A12FA001-AC4F-418D-AE19-62706E023703}">
                      <ahyp:hlinkClr xmlns:ahyp="http://schemas.microsoft.com/office/drawing/2018/hyperlinkcolor" val="tx"/>
                    </a:ext>
                  </a:extLst>
                </a:hlinkClick>
              </a:rPr>
              <a:t>https://arxiv.org/pdf/1909.06723.pdf</a:t>
            </a:r>
          </a:p>
          <a:p>
            <a:pPr>
              <a:lnSpc>
                <a:spcPct val="120000"/>
              </a:lnSpc>
            </a:pPr>
            <a:r>
              <a:rPr lang="en-US" sz="1200" dirty="0">
                <a:latin typeface="Arial"/>
                <a:cs typeface="Arial"/>
              </a:rPr>
              <a:t>Source code: </a:t>
            </a:r>
            <a:r>
              <a:rPr lang="en-US" sz="1200">
                <a:ea typeface="+mn-lt"/>
                <a:cs typeface="+mn-lt"/>
                <a:hlinkClick r:id="rId3">
                  <a:extLst>
                    <a:ext uri="{A12FA001-AC4F-418D-AE19-62706E023703}">
                      <ahyp:hlinkClr xmlns:ahyp="http://schemas.microsoft.com/office/drawing/2018/hyperlinkcolor" val="tx"/>
                    </a:ext>
                  </a:extLst>
                </a:hlinkClick>
              </a:rPr>
              <a:t>https://textattack.readthedocs.io/en/latest/_modules/textattack/attack_recipes/iga_wang_2019.html</a:t>
            </a:r>
            <a:r>
              <a:rPr lang="en-US" sz="1200">
                <a:ea typeface="+mn-lt"/>
                <a:cs typeface="+mn-lt"/>
              </a:rPr>
              <a:t> </a:t>
            </a:r>
            <a:endParaRPr lang="en-US" sz="1200" dirty="0">
              <a:ea typeface="+mn-lt"/>
              <a:cs typeface="+mn-lt"/>
            </a:endParaRPr>
          </a:p>
        </p:txBody>
      </p:sp>
    </p:spTree>
    <p:extLst>
      <p:ext uri="{BB962C8B-B14F-4D97-AF65-F5344CB8AC3E}">
        <p14:creationId xmlns:p14="http://schemas.microsoft.com/office/powerpoint/2010/main" val="1870930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CB7-551F-CBD3-97A9-0F23F04FF134}"/>
              </a:ext>
            </a:extLst>
          </p:cNvPr>
          <p:cNvSpPr>
            <a:spLocks noGrp="1"/>
          </p:cNvSpPr>
          <p:nvPr>
            <p:ph type="title"/>
          </p:nvPr>
        </p:nvSpPr>
        <p:spPr>
          <a:xfrm>
            <a:off x="1379079" y="69627"/>
            <a:ext cx="9601200" cy="1309687"/>
          </a:xfrm>
        </p:spPr>
        <p:txBody>
          <a:bodyPr/>
          <a:lstStyle/>
          <a:p>
            <a:r>
              <a:rPr lang="en-US"/>
              <a:t>Comparision of attack Success Rates</a:t>
            </a:r>
          </a:p>
        </p:txBody>
      </p:sp>
      <p:sp>
        <p:nvSpPr>
          <p:cNvPr id="3" name="Content Placeholder 2">
            <a:extLst>
              <a:ext uri="{FF2B5EF4-FFF2-40B4-BE49-F238E27FC236}">
                <a16:creationId xmlns:a16="http://schemas.microsoft.com/office/drawing/2014/main" id="{083E8897-CBF1-4EDF-6FEA-8400EA41589E}"/>
              </a:ext>
            </a:extLst>
          </p:cNvPr>
          <p:cNvSpPr>
            <a:spLocks noGrp="1"/>
          </p:cNvSpPr>
          <p:nvPr>
            <p:ph idx="1"/>
          </p:nvPr>
        </p:nvSpPr>
        <p:spPr>
          <a:xfrm>
            <a:off x="118417" y="2123057"/>
            <a:ext cx="5713752" cy="3944160"/>
          </a:xfrm>
        </p:spPr>
        <p:txBody>
          <a:bodyPr vert="horz" lIns="91440" tIns="45720" rIns="91440" bIns="45720" rtlCol="0" anchor="t">
            <a:normAutofit/>
          </a:bodyPr>
          <a:lstStyle/>
          <a:p>
            <a:pPr algn="just"/>
            <a:r>
              <a:rPr lang="en-US"/>
              <a:t>All attacks seem to work pretty well: with the least attack success rate being 75% (</a:t>
            </a:r>
            <a:r>
              <a:rPr lang="en-US" err="1"/>
              <a:t>textbugger</a:t>
            </a:r>
            <a:r>
              <a:rPr lang="en-US"/>
              <a:t>, on </a:t>
            </a:r>
            <a:r>
              <a:rPr lang="en-US" err="1"/>
              <a:t>finbert</a:t>
            </a:r>
            <a:r>
              <a:rPr lang="en-US"/>
              <a:t>) and the best attack success rate being 98.37% (</a:t>
            </a:r>
            <a:r>
              <a:rPr lang="en-US" err="1"/>
              <a:t>textfooler</a:t>
            </a:r>
            <a:r>
              <a:rPr lang="en-US"/>
              <a:t> on </a:t>
            </a:r>
            <a:r>
              <a:rPr lang="en-US" err="1"/>
              <a:t>distilbert</a:t>
            </a:r>
            <a:r>
              <a:rPr lang="en-US"/>
              <a:t> - RTE).</a:t>
            </a:r>
          </a:p>
          <a:p>
            <a:pPr algn="just"/>
            <a:r>
              <a:rPr lang="en-US" err="1"/>
              <a:t>Textfooler</a:t>
            </a:r>
            <a:r>
              <a:rPr lang="en-US"/>
              <a:t> has the best attack success rate in 4/6 cases.</a:t>
            </a:r>
          </a:p>
          <a:p>
            <a:pPr algn="just"/>
            <a:r>
              <a:rPr lang="en-US"/>
              <a:t>From the graph, we can infer that there is quite a bit of variation across datasets, models and attacks – implying that attack success rate is highly dependent on each of these factors. </a:t>
            </a:r>
          </a:p>
          <a:p>
            <a:endParaRPr lang="en-US"/>
          </a:p>
        </p:txBody>
      </p:sp>
      <p:pic>
        <p:nvPicPr>
          <p:cNvPr id="1026" name="Picture 2">
            <a:extLst>
              <a:ext uri="{FF2B5EF4-FFF2-40B4-BE49-F238E27FC236}">
                <a16:creationId xmlns:a16="http://schemas.microsoft.com/office/drawing/2014/main" id="{8B5B0A06-6394-43C8-387B-7A89505D94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154" y="2122857"/>
            <a:ext cx="5869482" cy="3630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404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C582B-0BD7-AFDE-B531-5D8ED0B1D3C5}"/>
              </a:ext>
            </a:extLst>
          </p:cNvPr>
          <p:cNvSpPr>
            <a:spLocks noGrp="1"/>
          </p:cNvSpPr>
          <p:nvPr>
            <p:ph type="title"/>
          </p:nvPr>
        </p:nvSpPr>
        <p:spPr>
          <a:xfrm>
            <a:off x="301488" y="406745"/>
            <a:ext cx="11213547" cy="1309687"/>
          </a:xfrm>
        </p:spPr>
        <p:txBody>
          <a:bodyPr/>
          <a:lstStyle/>
          <a:p>
            <a:pPr algn="ctr"/>
            <a:r>
              <a:rPr lang="en-US">
                <a:ea typeface="+mj-lt"/>
                <a:cs typeface="+mj-lt"/>
              </a:rPr>
              <a:t>Comparision of Average Perturbations across attacks</a:t>
            </a:r>
            <a:endParaRPr lang="en-US"/>
          </a:p>
        </p:txBody>
      </p:sp>
      <p:sp>
        <p:nvSpPr>
          <p:cNvPr id="3" name="Content Placeholder 2">
            <a:extLst>
              <a:ext uri="{FF2B5EF4-FFF2-40B4-BE49-F238E27FC236}">
                <a16:creationId xmlns:a16="http://schemas.microsoft.com/office/drawing/2014/main" id="{D84D20B6-7018-6950-7721-251C8C5E2DE1}"/>
              </a:ext>
            </a:extLst>
          </p:cNvPr>
          <p:cNvSpPr>
            <a:spLocks noGrp="1"/>
          </p:cNvSpPr>
          <p:nvPr>
            <p:ph idx="1"/>
          </p:nvPr>
        </p:nvSpPr>
        <p:spPr>
          <a:xfrm>
            <a:off x="6386443" y="2045785"/>
            <a:ext cx="5599320" cy="3773886"/>
          </a:xfrm>
        </p:spPr>
        <p:txBody>
          <a:bodyPr vert="horz" lIns="91440" tIns="45720" rIns="91440" bIns="45720" rtlCol="0" anchor="t">
            <a:normAutofit lnSpcReduction="10000"/>
          </a:bodyPr>
          <a:lstStyle/>
          <a:p>
            <a:pPr marL="114300" indent="-114300" algn="just"/>
            <a:r>
              <a:rPr lang="en-IN"/>
              <a:t>Clearly, in almost all cases, </a:t>
            </a:r>
            <a:r>
              <a:rPr lang="en-IN" err="1"/>
              <a:t>textbugger</a:t>
            </a:r>
            <a:r>
              <a:rPr lang="en-IN"/>
              <a:t> causes the most perturbation to an input. Probably because it has the highest number of transformations (5) to choose from.</a:t>
            </a:r>
            <a:endParaRPr lang="en-US"/>
          </a:p>
          <a:p>
            <a:pPr marL="114300" indent="-114300" algn="just"/>
            <a:r>
              <a:rPr lang="en-IN"/>
              <a:t>PWWS seems to cause the least perturbation in almost all cases. This makes sense since PWWS focuses on finding the one highly “salient” word and applying the transformation on that (word swap only) rather than perturbing the input multiple times. </a:t>
            </a:r>
          </a:p>
          <a:p>
            <a:pPr marL="114300" indent="-114300" algn="just"/>
            <a:r>
              <a:rPr lang="en-IN"/>
              <a:t>PWWS, </a:t>
            </a:r>
            <a:r>
              <a:rPr lang="en-IN" err="1"/>
              <a:t>Textfooler</a:t>
            </a:r>
            <a:r>
              <a:rPr lang="en-IN"/>
              <a:t> and </a:t>
            </a:r>
            <a:r>
              <a:rPr lang="en-IN" err="1"/>
              <a:t>deepwordbug</a:t>
            </a:r>
            <a:r>
              <a:rPr lang="en-IN"/>
              <a:t> cause similar perturbation.</a:t>
            </a:r>
          </a:p>
          <a:p>
            <a:pPr marL="114300" indent="-114300" algn="just"/>
            <a:endParaRPr lang="en-IN"/>
          </a:p>
        </p:txBody>
      </p:sp>
      <p:pic>
        <p:nvPicPr>
          <p:cNvPr id="4" name="Picture 4">
            <a:extLst>
              <a:ext uri="{FF2B5EF4-FFF2-40B4-BE49-F238E27FC236}">
                <a16:creationId xmlns:a16="http://schemas.microsoft.com/office/drawing/2014/main" id="{474040F4-7DA6-ABF1-D3A4-A5D481054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264" y="2115502"/>
            <a:ext cx="5996482" cy="3859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2003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84771-FFA4-BE60-7B4B-FC7047A8E196}"/>
              </a:ext>
            </a:extLst>
          </p:cNvPr>
          <p:cNvSpPr>
            <a:spLocks noGrp="1"/>
          </p:cNvSpPr>
          <p:nvPr>
            <p:ph type="title"/>
          </p:nvPr>
        </p:nvSpPr>
        <p:spPr>
          <a:xfrm>
            <a:off x="334618" y="544790"/>
            <a:ext cx="10561982" cy="1114965"/>
          </a:xfrm>
        </p:spPr>
        <p:txBody>
          <a:bodyPr/>
          <a:lstStyle/>
          <a:p>
            <a:pPr algn="ctr"/>
            <a:r>
              <a:rPr lang="en-US">
                <a:ea typeface="+mj-lt"/>
                <a:cs typeface="+mj-lt"/>
              </a:rPr>
              <a:t>COMPARISION OF AVERAGE Number of Queries ACROSS ATTACKS</a:t>
            </a:r>
            <a:endParaRPr lang="en-US"/>
          </a:p>
        </p:txBody>
      </p:sp>
      <p:sp>
        <p:nvSpPr>
          <p:cNvPr id="3" name="Content Placeholder 2">
            <a:extLst>
              <a:ext uri="{FF2B5EF4-FFF2-40B4-BE49-F238E27FC236}">
                <a16:creationId xmlns:a16="http://schemas.microsoft.com/office/drawing/2014/main" id="{3951F8A5-090C-CE84-519B-17853883215D}"/>
              </a:ext>
            </a:extLst>
          </p:cNvPr>
          <p:cNvSpPr>
            <a:spLocks noGrp="1"/>
          </p:cNvSpPr>
          <p:nvPr>
            <p:ph idx="1"/>
          </p:nvPr>
        </p:nvSpPr>
        <p:spPr>
          <a:xfrm>
            <a:off x="58611" y="2329425"/>
            <a:ext cx="5563414" cy="3942459"/>
          </a:xfrm>
        </p:spPr>
        <p:txBody>
          <a:bodyPr vert="horz" lIns="91440" tIns="45720" rIns="91440" bIns="45720" rtlCol="0" anchor="t">
            <a:normAutofit fontScale="85000" lnSpcReduction="10000"/>
          </a:bodyPr>
          <a:lstStyle/>
          <a:p>
            <a:r>
              <a:rPr lang="en-IN"/>
              <a:t>Improved genetic algorithm has the highest number of queries by far, which is clearly visible even on the log scale as shown. This is because the combination of two operations (mutate, crossover) across a huge population, leads to a large number of examples at every generation even for less successful transformations. Although </a:t>
            </a:r>
            <a:r>
              <a:rPr lang="en-IN" err="1"/>
              <a:t>textattack</a:t>
            </a:r>
            <a:r>
              <a:rPr lang="en-IN"/>
              <a:t> suggests that IGA is an improvement over GA, it was still quite slow.</a:t>
            </a:r>
            <a:endParaRPr lang="en-US"/>
          </a:p>
          <a:p>
            <a:r>
              <a:rPr lang="en-IN"/>
              <a:t>Excluding IGA, PWWS has the highest average number of queries. This could be because since PWWS chooses to perturb the word with the highest effect on output classification, it might explore deeper along the search tree from this particular word for longer before switching to another word.</a:t>
            </a:r>
          </a:p>
        </p:txBody>
      </p:sp>
      <p:pic>
        <p:nvPicPr>
          <p:cNvPr id="5122" name="Picture 2">
            <a:extLst>
              <a:ext uri="{FF2B5EF4-FFF2-40B4-BE49-F238E27FC236}">
                <a16:creationId xmlns:a16="http://schemas.microsoft.com/office/drawing/2014/main" id="{49B06021-CE60-ACB0-FB52-4353745F3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7668" y="2330094"/>
            <a:ext cx="6075999" cy="3756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955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902C7-CC47-69E6-059A-12241A7C29FA}"/>
              </a:ext>
            </a:extLst>
          </p:cNvPr>
          <p:cNvSpPr>
            <a:spLocks noGrp="1"/>
          </p:cNvSpPr>
          <p:nvPr>
            <p:ph type="title"/>
          </p:nvPr>
        </p:nvSpPr>
        <p:spPr>
          <a:xfrm>
            <a:off x="692747" y="1235997"/>
            <a:ext cx="7836682" cy="1591491"/>
          </a:xfrm>
        </p:spPr>
        <p:txBody>
          <a:bodyPr>
            <a:normAutofit/>
          </a:bodyPr>
          <a:lstStyle/>
          <a:p>
            <a:r>
              <a:rPr lang="en" b="1"/>
              <a:t>Problem Statement/ </a:t>
            </a:r>
            <a:br>
              <a:rPr lang="en" b="1"/>
            </a:br>
            <a:r>
              <a:rPr lang="en" b="1"/>
              <a:t>Background</a:t>
            </a:r>
            <a:endParaRPr lang="en-US" b="1"/>
          </a:p>
        </p:txBody>
      </p:sp>
      <p:sp>
        <p:nvSpPr>
          <p:cNvPr id="3" name="Content Placeholder 2">
            <a:extLst>
              <a:ext uri="{FF2B5EF4-FFF2-40B4-BE49-F238E27FC236}">
                <a16:creationId xmlns:a16="http://schemas.microsoft.com/office/drawing/2014/main" id="{414D65E7-6120-8C21-D8BD-22B32A54DDFC}"/>
              </a:ext>
            </a:extLst>
          </p:cNvPr>
          <p:cNvSpPr>
            <a:spLocks noGrp="1"/>
          </p:cNvSpPr>
          <p:nvPr>
            <p:ph idx="1"/>
          </p:nvPr>
        </p:nvSpPr>
        <p:spPr>
          <a:xfrm>
            <a:off x="692747" y="2632988"/>
            <a:ext cx="7633105" cy="3033124"/>
          </a:xfrm>
        </p:spPr>
        <p:txBody>
          <a:bodyPr vert="horz" lIns="91440" tIns="45720" rIns="91440" bIns="45720" rtlCol="0" anchor="t">
            <a:normAutofit/>
          </a:bodyPr>
          <a:lstStyle/>
          <a:p>
            <a:pPr marL="0" indent="0">
              <a:buNone/>
            </a:pPr>
            <a:r>
              <a:rPr lang="en-US"/>
              <a:t>LLMs are everywhere!</a:t>
            </a:r>
          </a:p>
          <a:p>
            <a:pPr marL="0" indent="0">
              <a:buNone/>
            </a:pPr>
            <a:r>
              <a:rPr lang="en-US"/>
              <a:t>Adversarial attacks are common </a:t>
            </a:r>
            <a:r>
              <a:rPr lang="en-US">
                <a:sym typeface="Wingdings" panose="05000000000000000000" pitchFamily="2" charset="2"/>
              </a:rPr>
              <a:t></a:t>
            </a:r>
            <a:endParaRPr lang="en-US"/>
          </a:p>
          <a:p>
            <a:pPr marL="0" indent="0">
              <a:buNone/>
            </a:pPr>
            <a:r>
              <a:rPr lang="en-US"/>
              <a:t>Increases risk of using LLM!</a:t>
            </a:r>
          </a:p>
          <a:p>
            <a:pPr marL="0" indent="0">
              <a:buNone/>
            </a:pPr>
            <a:r>
              <a:rPr lang="en-US"/>
              <a:t>We explored 5 attacks on 5 datasets with 3 base models and 2 defenses.</a:t>
            </a:r>
          </a:p>
          <a:p>
            <a:pPr marL="0" indent="0">
              <a:buNone/>
            </a:pPr>
            <a:r>
              <a:rPr lang="en-US"/>
              <a:t>Goal: Deep dive analysis on each combination. </a:t>
            </a:r>
          </a:p>
        </p:txBody>
      </p:sp>
      <p:pic>
        <p:nvPicPr>
          <p:cNvPr id="6" name="Picture 5" descr="The LLM Revolution: How AI Language Models Are Transforming Lives">
            <a:extLst>
              <a:ext uri="{FF2B5EF4-FFF2-40B4-BE49-F238E27FC236}">
                <a16:creationId xmlns:a16="http://schemas.microsoft.com/office/drawing/2014/main" id="{6F088DF6-06B5-6BDE-3B47-DAE0B1635823}"/>
              </a:ext>
            </a:extLst>
          </p:cNvPr>
          <p:cNvPicPr>
            <a:picLocks noChangeAspect="1"/>
          </p:cNvPicPr>
          <p:nvPr/>
        </p:nvPicPr>
        <p:blipFill>
          <a:blip r:embed="rId2"/>
          <a:stretch>
            <a:fillRect/>
          </a:stretch>
        </p:blipFill>
        <p:spPr>
          <a:xfrm>
            <a:off x="8391614" y="1600318"/>
            <a:ext cx="3436752" cy="3950291"/>
          </a:xfrm>
          <a:prstGeom prst="rect">
            <a:avLst/>
          </a:prstGeom>
          <a:noFill/>
        </p:spPr>
      </p:pic>
    </p:spTree>
    <p:extLst>
      <p:ext uri="{BB962C8B-B14F-4D97-AF65-F5344CB8AC3E}">
        <p14:creationId xmlns:p14="http://schemas.microsoft.com/office/powerpoint/2010/main" val="3442195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CFA1B-679F-DA6A-54CD-8525E6E63599}"/>
              </a:ext>
            </a:extLst>
          </p:cNvPr>
          <p:cNvSpPr>
            <a:spLocks noGrp="1"/>
          </p:cNvSpPr>
          <p:nvPr>
            <p:ph type="title"/>
          </p:nvPr>
        </p:nvSpPr>
        <p:spPr>
          <a:xfrm>
            <a:off x="912844" y="293555"/>
            <a:ext cx="9601200" cy="1309687"/>
          </a:xfrm>
        </p:spPr>
        <p:txBody>
          <a:bodyPr/>
          <a:lstStyle/>
          <a:p>
            <a:pPr algn="ctr"/>
            <a:r>
              <a:rPr lang="en-US">
                <a:ea typeface="+mj-lt"/>
                <a:cs typeface="+mj-lt"/>
              </a:rPr>
              <a:t>ATTACK EXAMPLE – DEBERTA on QNLI</a:t>
            </a:r>
          </a:p>
          <a:p>
            <a:endParaRPr lang="en-US">
              <a:ea typeface="+mj-lt"/>
              <a:cs typeface="+mj-lt"/>
            </a:endParaRPr>
          </a:p>
          <a:p>
            <a:endParaRPr lang="en-US"/>
          </a:p>
        </p:txBody>
      </p:sp>
      <p:sp>
        <p:nvSpPr>
          <p:cNvPr id="3" name="Content Placeholder 2">
            <a:extLst>
              <a:ext uri="{FF2B5EF4-FFF2-40B4-BE49-F238E27FC236}">
                <a16:creationId xmlns:a16="http://schemas.microsoft.com/office/drawing/2014/main" id="{53CE9B71-3C4D-7120-7B28-08779F580A4B}"/>
              </a:ext>
            </a:extLst>
          </p:cNvPr>
          <p:cNvSpPr>
            <a:spLocks noGrp="1"/>
          </p:cNvSpPr>
          <p:nvPr>
            <p:ph idx="1"/>
          </p:nvPr>
        </p:nvSpPr>
        <p:spPr>
          <a:xfrm>
            <a:off x="376438" y="989322"/>
            <a:ext cx="4961868" cy="1944209"/>
          </a:xfrm>
        </p:spPr>
        <p:txBody>
          <a:bodyPr vert="horz" lIns="91440" tIns="45720" rIns="91440" bIns="45720" rtlCol="0" anchor="t">
            <a:normAutofit fontScale="92500" lnSpcReduction="10000"/>
          </a:bodyPr>
          <a:lstStyle/>
          <a:p>
            <a:pPr>
              <a:buNone/>
            </a:pPr>
            <a:r>
              <a:rPr lang="en-US" sz="1600">
                <a:solidFill>
                  <a:srgbClr val="212121"/>
                </a:solidFill>
                <a:latin typeface="Univers Light"/>
                <a:cs typeface="Arial"/>
              </a:rPr>
              <a:t>Question: What came into force after the new constitution was herald?</a:t>
            </a:r>
            <a:endParaRPr lang="en-US" sz="1600">
              <a:latin typeface="Univers Light"/>
            </a:endParaRPr>
          </a:p>
          <a:p>
            <a:pPr>
              <a:buNone/>
            </a:pPr>
            <a:r>
              <a:rPr lang="en-US" sz="1600">
                <a:solidFill>
                  <a:srgbClr val="212121"/>
                </a:solidFill>
                <a:latin typeface="Univers Light"/>
                <a:cs typeface="Arial"/>
              </a:rPr>
              <a:t>Sentence: As of that day, the new constitution heralding the Second Republic came into </a:t>
            </a:r>
            <a:r>
              <a:rPr lang="en-US" sz="1600">
                <a:solidFill>
                  <a:srgbClr val="212121"/>
                </a:solidFill>
                <a:highlight>
                  <a:srgbClr val="FFFF00"/>
                </a:highlight>
                <a:latin typeface="Univers Light"/>
                <a:cs typeface="Arial"/>
              </a:rPr>
              <a:t>force</a:t>
            </a:r>
            <a:r>
              <a:rPr lang="en-US" sz="1600">
                <a:solidFill>
                  <a:srgbClr val="212121"/>
                </a:solidFill>
                <a:latin typeface="Univers Light"/>
                <a:cs typeface="Arial"/>
              </a:rPr>
              <a:t>.</a:t>
            </a:r>
            <a:endParaRPr lang="en-US" sz="1600">
              <a:solidFill>
                <a:srgbClr val="488A44"/>
              </a:solidFill>
              <a:ea typeface="+mn-lt"/>
              <a:cs typeface="+mn-lt"/>
            </a:endParaRPr>
          </a:p>
          <a:p>
            <a:pPr>
              <a:buNone/>
            </a:pPr>
            <a:r>
              <a:rPr lang="en-US" sz="1600">
                <a:solidFill>
                  <a:srgbClr val="212121"/>
                </a:solidFill>
                <a:ea typeface="+mn-lt"/>
                <a:cs typeface="+mn-lt"/>
              </a:rPr>
              <a:t>Ground Truth: </a:t>
            </a:r>
            <a:r>
              <a:rPr lang="en-US" sz="1600">
                <a:solidFill>
                  <a:schemeClr val="accent4">
                    <a:lumMod val="75000"/>
                  </a:schemeClr>
                </a:solidFill>
              </a:rPr>
              <a:t>Entailment</a:t>
            </a:r>
            <a:endParaRPr lang="en-US" sz="1600">
              <a:solidFill>
                <a:schemeClr val="accent4">
                  <a:lumMod val="75000"/>
                </a:schemeClr>
              </a:solidFill>
              <a:ea typeface="+mn-lt"/>
              <a:cs typeface="+mn-lt"/>
            </a:endParaRPr>
          </a:p>
          <a:p>
            <a:pPr marL="0" indent="0">
              <a:lnSpc>
                <a:spcPct val="100000"/>
              </a:lnSpc>
              <a:spcBef>
                <a:spcPts val="0"/>
              </a:spcBef>
              <a:buNone/>
            </a:pPr>
            <a:r>
              <a:rPr lang="en-US" sz="1600">
                <a:solidFill>
                  <a:srgbClr val="212121"/>
                </a:solidFill>
                <a:ea typeface="+mn-lt"/>
                <a:cs typeface="+mn-lt"/>
              </a:rPr>
              <a:t>Model Output: </a:t>
            </a:r>
            <a:r>
              <a:rPr lang="en-US" sz="1600">
                <a:solidFill>
                  <a:srgbClr val="FF0000"/>
                </a:solidFill>
                <a:ea typeface="+mn-lt"/>
                <a:cs typeface="+mn-lt"/>
              </a:rPr>
              <a:t>Not Entailment</a:t>
            </a:r>
          </a:p>
          <a:p>
            <a:pPr marL="0" indent="0">
              <a:lnSpc>
                <a:spcPct val="100000"/>
              </a:lnSpc>
              <a:spcBef>
                <a:spcPts val="0"/>
              </a:spcBef>
              <a:buNone/>
            </a:pPr>
            <a:endParaRPr lang="en-US" sz="1600">
              <a:solidFill>
                <a:schemeClr val="accent4">
                  <a:lumMod val="75000"/>
                </a:schemeClr>
              </a:solidFill>
              <a:latin typeface="Univers Light"/>
              <a:cs typeface="Arial"/>
            </a:endParaRPr>
          </a:p>
          <a:p>
            <a:pPr marL="0" indent="0">
              <a:lnSpc>
                <a:spcPct val="100000"/>
              </a:lnSpc>
              <a:spcBef>
                <a:spcPts val="0"/>
              </a:spcBef>
              <a:buNone/>
            </a:pPr>
            <a:endParaRPr lang="en-US" sz="1600">
              <a:solidFill>
                <a:schemeClr val="accent4">
                  <a:lumMod val="75000"/>
                </a:schemeClr>
              </a:solidFill>
              <a:latin typeface="Univers Light"/>
              <a:cs typeface="Arial"/>
            </a:endParaRPr>
          </a:p>
        </p:txBody>
      </p:sp>
      <p:graphicFrame>
        <p:nvGraphicFramePr>
          <p:cNvPr id="16" name="Content Placeholder 4">
            <a:extLst>
              <a:ext uri="{FF2B5EF4-FFF2-40B4-BE49-F238E27FC236}">
                <a16:creationId xmlns:a16="http://schemas.microsoft.com/office/drawing/2014/main" id="{80478805-6CA1-274D-CB48-7F358926DB31}"/>
              </a:ext>
            </a:extLst>
          </p:cNvPr>
          <p:cNvGraphicFramePr>
            <a:graphicFrameLocks/>
          </p:cNvGraphicFramePr>
          <p:nvPr>
            <p:extLst>
              <p:ext uri="{D42A27DB-BD31-4B8C-83A1-F6EECF244321}">
                <p14:modId xmlns:p14="http://schemas.microsoft.com/office/powerpoint/2010/main" val="1848328253"/>
              </p:ext>
            </p:extLst>
          </p:nvPr>
        </p:nvGraphicFramePr>
        <p:xfrm>
          <a:off x="378875" y="3110217"/>
          <a:ext cx="5144766" cy="3417386"/>
        </p:xfrm>
        <a:graphic>
          <a:graphicData uri="http://schemas.openxmlformats.org/drawingml/2006/table">
            <a:tbl>
              <a:tblPr firstRow="1" bandRow="1">
                <a:tableStyleId>{5C22544A-7EE6-4342-B048-85BDC9FD1C3A}</a:tableStyleId>
              </a:tblPr>
              <a:tblGrid>
                <a:gridCol w="1418324">
                  <a:extLst>
                    <a:ext uri="{9D8B030D-6E8A-4147-A177-3AD203B41FA5}">
                      <a16:colId xmlns:a16="http://schemas.microsoft.com/office/drawing/2014/main" val="3674304981"/>
                    </a:ext>
                  </a:extLst>
                </a:gridCol>
                <a:gridCol w="2084074">
                  <a:extLst>
                    <a:ext uri="{9D8B030D-6E8A-4147-A177-3AD203B41FA5}">
                      <a16:colId xmlns:a16="http://schemas.microsoft.com/office/drawing/2014/main" val="558473376"/>
                    </a:ext>
                  </a:extLst>
                </a:gridCol>
                <a:gridCol w="1642368">
                  <a:extLst>
                    <a:ext uri="{9D8B030D-6E8A-4147-A177-3AD203B41FA5}">
                      <a16:colId xmlns:a16="http://schemas.microsoft.com/office/drawing/2014/main" val="4016493672"/>
                    </a:ext>
                  </a:extLst>
                </a:gridCol>
              </a:tblGrid>
              <a:tr h="561762">
                <a:tc>
                  <a:txBody>
                    <a:bodyPr/>
                    <a:lstStyle/>
                    <a:p>
                      <a:pPr lvl="0" rtl="0">
                        <a:buNone/>
                      </a:pPr>
                      <a:r>
                        <a:rPr lang="en-US" sz="1600" b="1">
                          <a:solidFill>
                            <a:schemeClr val="tx1"/>
                          </a:solidFill>
                          <a:effectLst/>
                        </a:rPr>
                        <a:t>Attack</a:t>
                      </a:r>
                      <a:endParaRPr lang="en-US"/>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lvl="0">
                        <a:buNone/>
                      </a:pPr>
                      <a:r>
                        <a:rPr lang="en-US" sz="1600" b="1">
                          <a:solidFill>
                            <a:schemeClr val="tx1"/>
                          </a:solidFill>
                          <a:effectLst/>
                        </a:rPr>
                        <a:t>Changes</a:t>
                      </a:r>
                    </a:p>
                  </a:txBody>
                  <a:tcPr marL="28575" marR="28575" marT="19050" marB="19050" anchor="ctr">
                    <a:lnL w="9524"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cap="flat" cmpd="sng" algn="ctr">
                      <a:solidFill>
                        <a:srgbClr val="CCCCCC"/>
                      </a:solidFill>
                      <a:prstDash val="solid"/>
                      <a:round/>
                      <a:headEnd type="none" w="med" len="med"/>
                      <a:tailEnd type="none" w="med" len="med"/>
                    </a:lnB>
                    <a:noFill/>
                  </a:tcPr>
                </a:tc>
                <a:tc>
                  <a:txBody>
                    <a:bodyPr/>
                    <a:lstStyle/>
                    <a:p>
                      <a:pPr rtl="0" fontAlgn="b"/>
                      <a:r>
                        <a:rPr lang="en-US" sz="1600" b="1">
                          <a:solidFill>
                            <a:schemeClr val="tx1"/>
                          </a:solidFill>
                          <a:effectLst/>
                        </a:rPr>
                        <a:t>Output after Attack</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561762">
                <a:tc>
                  <a:txBody>
                    <a:bodyPr/>
                    <a:lstStyle/>
                    <a:p>
                      <a:pPr lvl="0" defTabSz="914400">
                        <a:buNone/>
                        <a:tabLst/>
                        <a:defRPr/>
                      </a:pPr>
                      <a:r>
                        <a:rPr lang="en-US" sz="1600" b="1" i="0" u="none" strike="noStrike" noProof="0">
                          <a:solidFill>
                            <a:schemeClr val="tx1"/>
                          </a:solidFill>
                          <a:effectLst/>
                          <a:latin typeface="Univers Light"/>
                        </a:rPr>
                        <a:t>Textfooler</a:t>
                      </a:r>
                      <a:endParaRPr lang="en-US" sz="1600" err="1"/>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[[force]] =&gt; [[strengths]]</a:t>
                      </a:r>
                    </a:p>
                  </a:txBody>
                  <a:tcPr marL="28575" marR="28575" marT="19050" marB="19050" anchor="ctr">
                    <a:lnL w="9524" cap="flat" cmpd="sng" algn="ctr">
                      <a:solidFill>
                        <a:srgbClr val="CCCCCC"/>
                      </a:solidFill>
                      <a:prstDash val="solid"/>
                      <a:round/>
                      <a:headEnd type="none" w="med" len="med"/>
                      <a:tailEnd type="none" w="med" len="med"/>
                    </a:lnL>
                    <a:lnR w="9524">
                      <a:solidFill>
                        <a:srgbClr val="CCCCCC"/>
                      </a:solidFill>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Not entailment</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561762">
                <a:tc>
                  <a:txBody>
                    <a:bodyPr/>
                    <a:lstStyle/>
                    <a:p>
                      <a:pPr lvl="0" defTabSz="914400">
                        <a:buNone/>
                        <a:tabLst/>
                        <a:defRPr/>
                      </a:pPr>
                      <a:r>
                        <a:rPr lang="en-US" sz="1600" b="1">
                          <a:solidFill>
                            <a:schemeClr val="tx1"/>
                          </a:solidFill>
                          <a:effectLst/>
                        </a:rPr>
                        <a:t>Textbugger</a:t>
                      </a:r>
                      <a:endParaRPr lang="en-US" sz="1600" err="1">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[[force]] =&gt; [[</a:t>
                      </a:r>
                      <a:r>
                        <a:rPr lang="en-US" sz="1600" b="0" i="0" u="none" strike="noStrike" noProof="0">
                          <a:solidFill>
                            <a:schemeClr val="tx1"/>
                          </a:solidFill>
                          <a:effectLst/>
                          <a:latin typeface="Univers Light"/>
                        </a:rPr>
                        <a:t>forϲe</a:t>
                      </a:r>
                      <a:r>
                        <a:rPr lang="en-US" sz="1600">
                          <a:solidFill>
                            <a:schemeClr val="tx1"/>
                          </a:solidFill>
                          <a:effectLst/>
                        </a:rPr>
                        <a:t>]]</a:t>
                      </a: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Not entailment</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561762">
                <a:tc>
                  <a:txBody>
                    <a:bodyPr/>
                    <a:lstStyle/>
                    <a:p>
                      <a:pPr lvl="0" defTabSz="914400">
                        <a:buNone/>
                        <a:tabLst/>
                        <a:defRPr/>
                      </a:pPr>
                      <a:r>
                        <a:rPr lang="en-US" sz="1600" b="1">
                          <a:solidFill>
                            <a:schemeClr val="tx1"/>
                          </a:solidFill>
                          <a:effectLst/>
                        </a:rPr>
                        <a:t>Deepwordbug</a:t>
                      </a:r>
                      <a:endParaRPr lang="en-US" sz="1600" err="1">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[[force]] =&gt; [[</a:t>
                      </a:r>
                      <a:r>
                        <a:rPr lang="en-US" sz="1600" b="0" i="0" u="none" strike="noStrike" noProof="0">
                          <a:solidFill>
                            <a:schemeClr val="tx1"/>
                          </a:solidFill>
                          <a:effectLst/>
                          <a:latin typeface="Univers Light"/>
                        </a:rPr>
                        <a:t>forEce</a:t>
                      </a:r>
                      <a:r>
                        <a:rPr lang="en-US" sz="1600">
                          <a:solidFill>
                            <a:schemeClr val="tx1"/>
                          </a:solidFill>
                          <a:effectLst/>
                        </a:rPr>
                        <a:t>]]</a:t>
                      </a: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Not entailment</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585169">
                <a:tc>
                  <a:txBody>
                    <a:bodyPr/>
                    <a:lstStyle/>
                    <a:p>
                      <a:pPr lvl="0">
                        <a:buNone/>
                      </a:pPr>
                      <a:r>
                        <a:rPr lang="en-US" sz="1600" b="1">
                          <a:solidFill>
                            <a:schemeClr val="tx1"/>
                          </a:solidFill>
                          <a:effectLst/>
                        </a:rPr>
                        <a:t>PWWS</a:t>
                      </a:r>
                      <a:endParaRPr lang="en-US" sz="1600">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cap="flat" cmpd="sng" algn="ctr">
                      <a:solidFill>
                        <a:srgbClr val="CCCCCC"/>
                      </a:solidFill>
                      <a:prstDash val="solid"/>
                      <a:round/>
                      <a:headEnd type="none" w="med" len="med"/>
                      <a:tailEnd type="none" w="med" len="med"/>
                    </a:lnB>
                    <a:noFill/>
                  </a:tcPr>
                </a:tc>
                <a:tc>
                  <a:txBody>
                    <a:bodyPr/>
                    <a:lstStyle/>
                    <a:p>
                      <a:pPr lvl="0">
                        <a:buNone/>
                      </a:pPr>
                      <a:r>
                        <a:rPr lang="en-US" sz="1600">
                          <a:solidFill>
                            <a:schemeClr val="tx1"/>
                          </a:solidFill>
                          <a:effectLst/>
                        </a:rPr>
                        <a:t>[[force]] =&gt; [[pressure]]</a:t>
                      </a: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Not entailment</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r h="585169">
                <a:tc>
                  <a:txBody>
                    <a:bodyPr/>
                    <a:lstStyle/>
                    <a:p>
                      <a:pPr lvl="0">
                        <a:buNone/>
                      </a:pPr>
                      <a:r>
                        <a:rPr lang="en-US" sz="1600" b="1">
                          <a:solidFill>
                            <a:schemeClr val="tx1"/>
                          </a:solidFill>
                          <a:effectLst/>
                        </a:rPr>
                        <a:t>IGA</a:t>
                      </a: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lvl="0">
                        <a:buNone/>
                      </a:pPr>
                      <a:r>
                        <a:rPr lang="en-US" sz="1600" b="0" i="0" u="none" strike="noStrike" noProof="0">
                          <a:solidFill>
                            <a:schemeClr val="tx1"/>
                          </a:solidFill>
                          <a:effectLst/>
                          <a:latin typeface="Univers Light"/>
                        </a:rPr>
                        <a:t>[[force]] =&gt; [[troop]]</a:t>
                      </a:r>
                      <a:endParaRPr lang="en-US"/>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lvl="0">
                        <a:buNone/>
                      </a:pPr>
                      <a:r>
                        <a:rPr lang="en-US" sz="1600" b="0" i="0" u="none" strike="noStrike" noProof="0">
                          <a:solidFill>
                            <a:srgbClr val="FF0000"/>
                          </a:solidFill>
                          <a:effectLst/>
                          <a:latin typeface="Univers Light"/>
                        </a:rPr>
                        <a:t>Not entailment</a:t>
                      </a:r>
                      <a:endParaRPr lang="en-US"/>
                    </a:p>
                  </a:txBody>
                  <a:tcPr marL="28575" marR="28575" marT="19050" marB="19050" anchor="ctr">
                    <a:lnL w="9524">
                      <a:solidFill>
                        <a:srgbClr val="CCCCCC"/>
                      </a:solidFill>
                    </a:lnL>
                    <a:lnR w="9524">
                      <a:solidFill>
                        <a:srgbClr val="CCCCCC"/>
                      </a:solidFill>
                    </a:lnR>
                    <a:lnT w="9525" cap="flat" cmpd="sng" algn="ctr">
                      <a:solidFill>
                        <a:srgbClr val="CCCCCC"/>
                      </a:solidFill>
                      <a:prstDash val="solid"/>
                      <a:round/>
                      <a:headEnd type="none" w="med" len="med"/>
                      <a:tailEnd type="none" w="med" len="med"/>
                    </a:lnT>
                    <a:lnB w="9524">
                      <a:solidFill>
                        <a:srgbClr val="CCCCCC"/>
                      </a:solidFill>
                    </a:lnB>
                    <a:noFill/>
                  </a:tcPr>
                </a:tc>
                <a:extLst>
                  <a:ext uri="{0D108BD9-81ED-4DB2-BD59-A6C34878D82A}">
                    <a16:rowId xmlns:a16="http://schemas.microsoft.com/office/drawing/2014/main" val="1791235307"/>
                  </a:ext>
                </a:extLst>
              </a:tr>
            </a:tbl>
          </a:graphicData>
        </a:graphic>
      </p:graphicFrame>
      <p:graphicFrame>
        <p:nvGraphicFramePr>
          <p:cNvPr id="6" name="Content Placeholder 4">
            <a:extLst>
              <a:ext uri="{FF2B5EF4-FFF2-40B4-BE49-F238E27FC236}">
                <a16:creationId xmlns:a16="http://schemas.microsoft.com/office/drawing/2014/main" id="{5D868221-5A32-2748-BEA9-C8770A19FE80}"/>
              </a:ext>
            </a:extLst>
          </p:cNvPr>
          <p:cNvGraphicFramePr>
            <a:graphicFrameLocks/>
          </p:cNvGraphicFramePr>
          <p:nvPr>
            <p:extLst>
              <p:ext uri="{D42A27DB-BD31-4B8C-83A1-F6EECF244321}">
                <p14:modId xmlns:p14="http://schemas.microsoft.com/office/powerpoint/2010/main" val="3901463879"/>
              </p:ext>
            </p:extLst>
          </p:nvPr>
        </p:nvGraphicFramePr>
        <p:xfrm>
          <a:off x="5715000" y="1081367"/>
          <a:ext cx="6157124" cy="5450217"/>
        </p:xfrm>
        <a:graphic>
          <a:graphicData uri="http://schemas.openxmlformats.org/drawingml/2006/table">
            <a:tbl>
              <a:tblPr firstRow="1" bandRow="1">
                <a:tableStyleId>{5C22544A-7EE6-4342-B048-85BDC9FD1C3A}</a:tableStyleId>
              </a:tblPr>
              <a:tblGrid>
                <a:gridCol w="1269997">
                  <a:extLst>
                    <a:ext uri="{9D8B030D-6E8A-4147-A177-3AD203B41FA5}">
                      <a16:colId xmlns:a16="http://schemas.microsoft.com/office/drawing/2014/main" val="3674304981"/>
                    </a:ext>
                  </a:extLst>
                </a:gridCol>
                <a:gridCol w="3433482">
                  <a:extLst>
                    <a:ext uri="{9D8B030D-6E8A-4147-A177-3AD203B41FA5}">
                      <a16:colId xmlns:a16="http://schemas.microsoft.com/office/drawing/2014/main" val="558473376"/>
                    </a:ext>
                  </a:extLst>
                </a:gridCol>
                <a:gridCol w="1453645">
                  <a:extLst>
                    <a:ext uri="{9D8B030D-6E8A-4147-A177-3AD203B41FA5}">
                      <a16:colId xmlns:a16="http://schemas.microsoft.com/office/drawing/2014/main" val="4016493672"/>
                    </a:ext>
                  </a:extLst>
                </a:gridCol>
              </a:tblGrid>
              <a:tr h="410514">
                <a:tc>
                  <a:txBody>
                    <a:bodyPr/>
                    <a:lstStyle/>
                    <a:p>
                      <a:pPr lvl="0" rtl="0">
                        <a:buNone/>
                      </a:pPr>
                      <a:r>
                        <a:rPr lang="en-US" sz="1200" b="1">
                          <a:solidFill>
                            <a:schemeClr val="tx1"/>
                          </a:solidFill>
                          <a:effectLst/>
                        </a:rPr>
                        <a:t>Attack</a:t>
                      </a:r>
                      <a:endParaRPr lang="en-US" sz="1200" b="1"/>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lvl="0">
                        <a:buNone/>
                      </a:pPr>
                      <a:r>
                        <a:rPr lang="en-US" sz="1200" b="1">
                          <a:solidFill>
                            <a:schemeClr val="tx1"/>
                          </a:solidFill>
                          <a:effectLst/>
                        </a:rPr>
                        <a:t>Failed Examples</a:t>
                      </a:r>
                    </a:p>
                  </a:txBody>
                  <a:tcPr marL="28575" marR="28575" marT="19050" marB="19050" anchor="ctr">
                    <a:lnL w="9524"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cap="flat" cmpd="sng" algn="ctr">
                      <a:solidFill>
                        <a:srgbClr val="CCCCCC"/>
                      </a:solidFill>
                      <a:prstDash val="solid"/>
                      <a:round/>
                      <a:headEnd type="none" w="med" len="med"/>
                      <a:tailEnd type="none" w="med" len="med"/>
                    </a:lnB>
                    <a:noFill/>
                  </a:tcPr>
                </a:tc>
                <a:tc>
                  <a:txBody>
                    <a:bodyPr/>
                    <a:lstStyle/>
                    <a:p>
                      <a:pPr rtl="0" fontAlgn="b"/>
                      <a:r>
                        <a:rPr lang="en-US" sz="1200" b="1">
                          <a:solidFill>
                            <a:schemeClr val="tx1"/>
                          </a:solidFill>
                          <a:effectLst/>
                        </a:rPr>
                        <a:t>Ground Truth</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890902">
                <a:tc>
                  <a:txBody>
                    <a:bodyPr/>
                    <a:lstStyle/>
                    <a:p>
                      <a:pPr lvl="0" defTabSz="914400">
                        <a:buNone/>
                        <a:tabLst/>
                        <a:defRPr/>
                      </a:pPr>
                      <a:r>
                        <a:rPr lang="en-US" sz="1200" b="1" i="0" u="none" strike="noStrike" noProof="0">
                          <a:solidFill>
                            <a:schemeClr val="tx1"/>
                          </a:solidFill>
                          <a:effectLst/>
                          <a:latin typeface="Univers Light"/>
                        </a:rPr>
                        <a:t>Textfooler</a:t>
                      </a:r>
                      <a:endParaRPr lang="en-US" sz="1200" err="1"/>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just">
                        <a:lnSpc>
                          <a:spcPct val="100000"/>
                        </a:lnSpc>
                        <a:spcBef>
                          <a:spcPts val="0"/>
                        </a:spcBef>
                        <a:spcAft>
                          <a:spcPts val="0"/>
                        </a:spcAft>
                        <a:buNone/>
                      </a:pPr>
                      <a:r>
                        <a:rPr lang="en-US" sz="1200" b="0" i="0" u="none" strike="noStrike" noProof="0">
                          <a:solidFill>
                            <a:srgbClr val="212121"/>
                          </a:solidFill>
                          <a:effectLst/>
                          <a:latin typeface="Univers Light"/>
                        </a:rPr>
                        <a:t>Question: What language did Tesla study while in school? </a:t>
                      </a:r>
                    </a:p>
                    <a:p>
                      <a:pPr marL="0" marR="0" lvl="0" indent="0" algn="just">
                        <a:lnSpc>
                          <a:spcPct val="100000"/>
                        </a:lnSpc>
                        <a:spcBef>
                          <a:spcPts val="0"/>
                        </a:spcBef>
                        <a:spcAft>
                          <a:spcPts val="0"/>
                        </a:spcAft>
                        <a:buNone/>
                      </a:pPr>
                      <a:r>
                        <a:rPr lang="en-US" sz="1200" b="0" i="0" u="none" strike="noStrike" noProof="0">
                          <a:solidFill>
                            <a:srgbClr val="212121"/>
                          </a:solidFill>
                          <a:effectLst/>
                          <a:latin typeface="Univers Light"/>
                        </a:rPr>
                        <a:t>Sentence: Tesla was the fourth of five children. </a:t>
                      </a:r>
                    </a:p>
                  </a:txBody>
                  <a:tcPr marL="28575" marR="28575" marT="19050" marB="19050" anchor="ctr">
                    <a:lnL w="9524" cap="flat" cmpd="sng" algn="ctr">
                      <a:solidFill>
                        <a:srgbClr val="CCCCCC"/>
                      </a:solidFill>
                      <a:prstDash val="solid"/>
                      <a:round/>
                      <a:headEnd type="none" w="med" len="med"/>
                      <a:tailEnd type="none" w="med" len="med"/>
                    </a:lnL>
                    <a:lnR w="9524">
                      <a:solidFill>
                        <a:srgbClr val="CCCCCC"/>
                      </a:solidFill>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marL="228600" marR="0" lvl="0" indent="-228600" algn="r">
                        <a:lnSpc>
                          <a:spcPct val="120000"/>
                        </a:lnSpc>
                        <a:spcBef>
                          <a:spcPts val="1000"/>
                        </a:spcBef>
                        <a:spcAft>
                          <a:spcPts val="0"/>
                        </a:spcAft>
                        <a:buNone/>
                      </a:pPr>
                      <a:r>
                        <a:rPr lang="en-US" sz="1200" b="1" i="0" u="none" strike="noStrike" noProof="0">
                          <a:solidFill>
                            <a:schemeClr val="accent4">
                              <a:lumMod val="75000"/>
                            </a:schemeClr>
                          </a:solidFill>
                          <a:effectLst/>
                          <a:latin typeface="Univers Light"/>
                        </a:rPr>
                        <a:t>Not Entailment</a:t>
                      </a:r>
                      <a:endParaRPr lang="en-US" sz="1200" b="1" i="0" u="none" strike="noStrike" noProof="0">
                        <a:solidFill>
                          <a:srgbClr val="488A44"/>
                        </a:solidFill>
                        <a:effectLst/>
                        <a:latin typeface="Univers Light"/>
                      </a:endParaRPr>
                    </a:p>
                    <a:p>
                      <a:pPr lvl="0" algn="r">
                        <a:buNone/>
                      </a:pPr>
                      <a:endParaRPr lang="en-US" sz="1200" b="1">
                        <a:solidFill>
                          <a:srgbClr val="FF0000"/>
                        </a:solidFill>
                        <a:effectLst/>
                      </a:endParaRP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864699">
                <a:tc>
                  <a:txBody>
                    <a:bodyPr/>
                    <a:lstStyle/>
                    <a:p>
                      <a:pPr lvl="0" defTabSz="914400">
                        <a:buNone/>
                        <a:tabLst/>
                        <a:defRPr/>
                      </a:pPr>
                      <a:r>
                        <a:rPr lang="en-US" sz="1200" b="1">
                          <a:solidFill>
                            <a:schemeClr val="tx1"/>
                          </a:solidFill>
                          <a:effectLst/>
                        </a:rPr>
                        <a:t>Textbugger</a:t>
                      </a:r>
                      <a:endParaRPr lang="en-US" sz="1200" err="1">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just">
                        <a:lnSpc>
                          <a:spcPct val="100000"/>
                        </a:lnSpc>
                        <a:spcBef>
                          <a:spcPts val="0"/>
                        </a:spcBef>
                        <a:spcAft>
                          <a:spcPts val="0"/>
                        </a:spcAft>
                        <a:buNone/>
                      </a:pPr>
                      <a:r>
                        <a:rPr lang="en-US" sz="1200" b="0" i="0" u="none" strike="noStrike" noProof="0">
                          <a:solidFill>
                            <a:srgbClr val="212121"/>
                          </a:solidFill>
                          <a:effectLst/>
                          <a:latin typeface="Univers Light"/>
                        </a:rPr>
                        <a:t>Question: When was amnesty granted to those responsible for the massacre? Sentence: The exact number of fatalities throughout the country is not known. </a:t>
                      </a: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lvl="0" algn="r">
                        <a:buNone/>
                      </a:pPr>
                      <a:r>
                        <a:rPr lang="en-US" sz="1200" b="1" i="0" u="none" strike="noStrike" noProof="0">
                          <a:solidFill>
                            <a:schemeClr val="accent4">
                              <a:lumMod val="75000"/>
                            </a:schemeClr>
                          </a:solidFill>
                          <a:effectLst/>
                          <a:latin typeface="Univers Light"/>
                        </a:rPr>
                        <a:t>Not Entailment</a:t>
                      </a:r>
                      <a:endParaRPr lang="en-US" b="1"/>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1013182">
                <a:tc>
                  <a:txBody>
                    <a:bodyPr/>
                    <a:lstStyle/>
                    <a:p>
                      <a:pPr lvl="0" defTabSz="914400">
                        <a:buNone/>
                        <a:tabLst/>
                        <a:defRPr/>
                      </a:pPr>
                      <a:r>
                        <a:rPr lang="en-US" sz="1200" b="1">
                          <a:solidFill>
                            <a:schemeClr val="tx1"/>
                          </a:solidFill>
                          <a:effectLst/>
                        </a:rPr>
                        <a:t>Deepwordbug</a:t>
                      </a:r>
                      <a:endParaRPr lang="en-US" sz="1200" err="1">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just">
                        <a:lnSpc>
                          <a:spcPct val="100000"/>
                        </a:lnSpc>
                        <a:spcBef>
                          <a:spcPts val="0"/>
                        </a:spcBef>
                        <a:spcAft>
                          <a:spcPts val="0"/>
                        </a:spcAft>
                        <a:buNone/>
                      </a:pPr>
                      <a:r>
                        <a:rPr lang="en-US" sz="1100" b="0" i="0" u="none" strike="noStrike" noProof="0">
                          <a:solidFill>
                            <a:srgbClr val="212121"/>
                          </a:solidFill>
                          <a:effectLst/>
                          <a:latin typeface="Univers Light"/>
                        </a:rPr>
                        <a:t>Question: When did the Warsaw Uprising begin? </a:t>
                      </a:r>
                    </a:p>
                    <a:p>
                      <a:pPr marL="0" marR="0" lvl="0" indent="0" algn="just">
                        <a:lnSpc>
                          <a:spcPct val="100000"/>
                        </a:lnSpc>
                        <a:spcBef>
                          <a:spcPts val="0"/>
                        </a:spcBef>
                        <a:spcAft>
                          <a:spcPts val="0"/>
                        </a:spcAft>
                        <a:buNone/>
                      </a:pPr>
                      <a:r>
                        <a:rPr lang="en-US" sz="1100" b="0" i="0" u="none" strike="noStrike" noProof="0">
                          <a:solidFill>
                            <a:srgbClr val="212121"/>
                          </a:solidFill>
                          <a:effectLst/>
                          <a:latin typeface="Univers Light"/>
                        </a:rPr>
                        <a:t>Sentence: the Polish government-in-exile in London gave orders to the underground Home Army (AK) to try to seize control of Warsaw from the Germans before the Red Army arrived. </a:t>
                      </a: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marL="228600" marR="0" lvl="0" indent="-228600" algn="r">
                        <a:lnSpc>
                          <a:spcPct val="120000"/>
                        </a:lnSpc>
                        <a:spcBef>
                          <a:spcPts val="1000"/>
                        </a:spcBef>
                        <a:spcAft>
                          <a:spcPts val="0"/>
                        </a:spcAft>
                        <a:buNone/>
                      </a:pPr>
                      <a:r>
                        <a:rPr lang="en-US" sz="1200" b="1" i="0" u="none" strike="noStrike" noProof="0">
                          <a:solidFill>
                            <a:schemeClr val="accent4">
                              <a:lumMod val="75000"/>
                            </a:schemeClr>
                          </a:solidFill>
                          <a:effectLst/>
                          <a:latin typeface="Univers Light"/>
                        </a:rPr>
                        <a:t>Not Entailment</a:t>
                      </a:r>
                      <a:endParaRPr lang="en-US" sz="1200" b="1" i="0" u="none" strike="noStrike" noProof="0">
                        <a:solidFill>
                          <a:srgbClr val="488A44"/>
                        </a:solidFill>
                        <a:effectLst/>
                        <a:latin typeface="Univers Light"/>
                      </a:endParaRPr>
                    </a:p>
                    <a:p>
                      <a:pPr lvl="0" algn="r">
                        <a:buNone/>
                      </a:pPr>
                      <a:endParaRPr lang="en-US" sz="1200" b="1">
                        <a:solidFill>
                          <a:srgbClr val="FF0000"/>
                        </a:solidFill>
                        <a:effectLst/>
                      </a:endParaRP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1135460">
                <a:tc>
                  <a:txBody>
                    <a:bodyPr/>
                    <a:lstStyle/>
                    <a:p>
                      <a:pPr lvl="0">
                        <a:buNone/>
                      </a:pPr>
                      <a:r>
                        <a:rPr lang="en-US" sz="1200" b="1">
                          <a:solidFill>
                            <a:schemeClr val="tx1"/>
                          </a:solidFill>
                          <a:effectLst/>
                        </a:rPr>
                        <a:t>PWWS</a:t>
                      </a:r>
                      <a:endParaRPr lang="en-US" sz="1200">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cap="flat" cmpd="sng" algn="ctr">
                      <a:solidFill>
                        <a:srgbClr val="CCCCCC"/>
                      </a:solidFill>
                      <a:prstDash val="solid"/>
                      <a:round/>
                      <a:headEnd type="none" w="med" len="med"/>
                      <a:tailEnd type="none" w="med" len="med"/>
                    </a:lnB>
                    <a:noFill/>
                  </a:tcPr>
                </a:tc>
                <a:tc>
                  <a:txBody>
                    <a:bodyPr/>
                    <a:lstStyle/>
                    <a:p>
                      <a:pPr lvl="0" algn="just">
                        <a:buNone/>
                      </a:pPr>
                      <a:r>
                        <a:rPr lang="en-US" sz="1100" b="0" i="0" u="none" strike="noStrike" noProof="0">
                          <a:solidFill>
                            <a:srgbClr val="212121"/>
                          </a:solidFill>
                          <a:effectLst/>
                          <a:latin typeface="Univers Light"/>
                        </a:rPr>
                        <a:t>Question: When did the Warsaw Uprising begin? </a:t>
                      </a:r>
                    </a:p>
                    <a:p>
                      <a:pPr lvl="0" algn="just">
                        <a:buNone/>
                      </a:pPr>
                      <a:r>
                        <a:rPr lang="en-US" sz="1100" b="0" i="0" u="none" strike="noStrike" noProof="0">
                          <a:solidFill>
                            <a:srgbClr val="212121"/>
                          </a:solidFill>
                          <a:effectLst/>
                          <a:latin typeface="Univers Light"/>
                        </a:rPr>
                        <a:t>Sentence: the Polish government-in-exile in London gave orders to the underground Home Army (AK) to try to seize control of Warsaw from the Germans before the Red Army arrived.</a:t>
                      </a: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marL="228600" marR="0" lvl="0" indent="-228600" algn="r">
                        <a:lnSpc>
                          <a:spcPct val="120000"/>
                        </a:lnSpc>
                        <a:spcBef>
                          <a:spcPts val="1000"/>
                        </a:spcBef>
                        <a:spcAft>
                          <a:spcPts val="0"/>
                        </a:spcAft>
                        <a:buNone/>
                      </a:pPr>
                      <a:r>
                        <a:rPr lang="en-US" sz="1200" b="1" i="0" u="none" strike="noStrike" noProof="0">
                          <a:solidFill>
                            <a:schemeClr val="accent4">
                              <a:lumMod val="75000"/>
                            </a:schemeClr>
                          </a:solidFill>
                          <a:effectLst/>
                          <a:latin typeface="Univers Light"/>
                        </a:rPr>
                        <a:t>Not Entailment</a:t>
                      </a:r>
                      <a:endParaRPr lang="en-US" sz="1200" b="1" i="0" u="none" strike="noStrike" noProof="0">
                        <a:solidFill>
                          <a:srgbClr val="488A44"/>
                        </a:solidFill>
                        <a:effectLst/>
                        <a:latin typeface="Univers Light"/>
                      </a:endParaRPr>
                    </a:p>
                    <a:p>
                      <a:pPr marL="0" marR="0" lvl="0" indent="0" algn="r">
                        <a:lnSpc>
                          <a:spcPct val="100000"/>
                        </a:lnSpc>
                        <a:spcBef>
                          <a:spcPts val="0"/>
                        </a:spcBef>
                        <a:spcAft>
                          <a:spcPts val="0"/>
                        </a:spcAft>
                        <a:buNone/>
                      </a:pPr>
                      <a:endParaRPr lang="en-US" sz="1200" b="1" i="0" u="none" strike="noStrike" noProof="0">
                        <a:solidFill>
                          <a:schemeClr val="accent4">
                            <a:lumMod val="75000"/>
                          </a:schemeClr>
                        </a:solidFill>
                        <a:effectLst/>
                        <a:latin typeface="Univers Light"/>
                      </a:endParaRPr>
                    </a:p>
                    <a:p>
                      <a:pPr lvl="0" algn="r">
                        <a:buNone/>
                      </a:pPr>
                      <a:endParaRPr lang="en-US" sz="1200" b="1">
                        <a:solidFill>
                          <a:srgbClr val="FF0000"/>
                        </a:solidFill>
                        <a:effectLst/>
                      </a:endParaRP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r h="1135460">
                <a:tc>
                  <a:txBody>
                    <a:bodyPr/>
                    <a:lstStyle/>
                    <a:p>
                      <a:pPr lvl="0">
                        <a:buNone/>
                      </a:pPr>
                      <a:r>
                        <a:rPr lang="en-US" sz="1200" b="1">
                          <a:solidFill>
                            <a:schemeClr val="tx1"/>
                          </a:solidFill>
                          <a:effectLst/>
                        </a:rPr>
                        <a:t>IGA</a:t>
                      </a: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lvl="0" algn="just">
                        <a:buNone/>
                      </a:pPr>
                      <a:r>
                        <a:rPr lang="en-US" sz="1100" b="0" i="0" u="none" strike="noStrike" noProof="0">
                          <a:solidFill>
                            <a:srgbClr val="212121"/>
                          </a:solidFill>
                          <a:effectLst/>
                        </a:rPr>
                        <a:t>Question: When did the Warsaw Uprising begin? Sentence: the Polish government-in-exile in London gave orders to the underground Home Army (AK) to try to seize control of Warsaw from the Germans before the Red Army arrived. </a:t>
                      </a:r>
                      <a:br>
                        <a:rPr lang="en-US" sz="1100" b="0" i="0" u="none" strike="noStrike" noProof="0">
                          <a:solidFill>
                            <a:srgbClr val="212121"/>
                          </a:solidFill>
                          <a:effectLst/>
                        </a:rPr>
                      </a:br>
                      <a:endParaRPr lang="en-US" sz="1100" b="0" i="0" u="none" strike="noStrike" noProof="0">
                        <a:solidFill>
                          <a:srgbClr val="21212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lvl="0" algn="r">
                        <a:buNone/>
                      </a:pPr>
                      <a:r>
                        <a:rPr lang="en-US" sz="1200" b="1" i="0" u="none" strike="noStrike" noProof="0">
                          <a:solidFill>
                            <a:schemeClr val="accent4">
                              <a:lumMod val="75000"/>
                            </a:schemeClr>
                          </a:solidFill>
                          <a:effectLst/>
                          <a:latin typeface="Univers Light"/>
                        </a:rPr>
                        <a:t>Not Entailment</a:t>
                      </a:r>
                      <a:endParaRPr lang="en-US" b="1"/>
                    </a:p>
                  </a:txBody>
                  <a:tcPr marL="28575" marR="28575" marT="19050" marB="19050" anchor="ctr">
                    <a:lnL w="9524">
                      <a:solidFill>
                        <a:srgbClr val="CCCCCC"/>
                      </a:solidFill>
                    </a:lnL>
                    <a:lnR w="9524">
                      <a:solidFill>
                        <a:srgbClr val="CCCCCC"/>
                      </a:solidFill>
                    </a:lnR>
                    <a:lnT w="9525" cap="flat" cmpd="sng" algn="ctr">
                      <a:solidFill>
                        <a:srgbClr val="CCCCCC"/>
                      </a:solidFill>
                      <a:prstDash val="solid"/>
                      <a:round/>
                      <a:headEnd type="none" w="med" len="med"/>
                      <a:tailEnd type="none" w="med" len="med"/>
                    </a:lnT>
                    <a:lnB w="9524">
                      <a:solidFill>
                        <a:srgbClr val="CCCCCC"/>
                      </a:solidFill>
                    </a:lnB>
                    <a:noFill/>
                  </a:tcPr>
                </a:tc>
                <a:extLst>
                  <a:ext uri="{0D108BD9-81ED-4DB2-BD59-A6C34878D82A}">
                    <a16:rowId xmlns:a16="http://schemas.microsoft.com/office/drawing/2014/main" val="656590513"/>
                  </a:ext>
                </a:extLst>
              </a:tr>
            </a:tbl>
          </a:graphicData>
        </a:graphic>
      </p:graphicFrame>
    </p:spTree>
    <p:extLst>
      <p:ext uri="{BB962C8B-B14F-4D97-AF65-F5344CB8AC3E}">
        <p14:creationId xmlns:p14="http://schemas.microsoft.com/office/powerpoint/2010/main" val="902206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3954-36D5-056F-C8BD-6880929FD4A6}"/>
              </a:ext>
            </a:extLst>
          </p:cNvPr>
          <p:cNvSpPr>
            <a:spLocks noGrp="1"/>
          </p:cNvSpPr>
          <p:nvPr>
            <p:ph type="title"/>
          </p:nvPr>
        </p:nvSpPr>
        <p:spPr>
          <a:xfrm>
            <a:off x="1017603" y="191678"/>
            <a:ext cx="9601200" cy="945253"/>
          </a:xfrm>
        </p:spPr>
        <p:txBody>
          <a:bodyPr/>
          <a:lstStyle/>
          <a:p>
            <a:pPr algn="ctr"/>
            <a:r>
              <a:rPr lang="en-US">
                <a:ea typeface="+mj-lt"/>
                <a:cs typeface="+mj-lt"/>
              </a:rPr>
              <a:t>ATTACK EXAMPLE – DEBERTA on MNLI</a:t>
            </a:r>
          </a:p>
          <a:p>
            <a:endParaRPr lang="en-US"/>
          </a:p>
        </p:txBody>
      </p:sp>
      <p:sp>
        <p:nvSpPr>
          <p:cNvPr id="3" name="Content Placeholder 2">
            <a:extLst>
              <a:ext uri="{FF2B5EF4-FFF2-40B4-BE49-F238E27FC236}">
                <a16:creationId xmlns:a16="http://schemas.microsoft.com/office/drawing/2014/main" id="{040135A5-E3DD-C170-EDB8-BD697F08E8D7}"/>
              </a:ext>
            </a:extLst>
          </p:cNvPr>
          <p:cNvSpPr>
            <a:spLocks noGrp="1"/>
          </p:cNvSpPr>
          <p:nvPr>
            <p:ph idx="1"/>
          </p:nvPr>
        </p:nvSpPr>
        <p:spPr>
          <a:xfrm>
            <a:off x="275660" y="1097151"/>
            <a:ext cx="5101679" cy="1670925"/>
          </a:xfrm>
        </p:spPr>
        <p:txBody>
          <a:bodyPr vert="horz" lIns="91440" tIns="45720" rIns="91440" bIns="45720" rtlCol="0" anchor="t">
            <a:noAutofit/>
          </a:bodyPr>
          <a:lstStyle/>
          <a:p>
            <a:pPr marL="0" indent="0">
              <a:buNone/>
            </a:pPr>
            <a:r>
              <a:rPr lang="en-US" sz="1400">
                <a:solidFill>
                  <a:srgbClr val="212121"/>
                </a:solidFill>
                <a:latin typeface="Univers Light"/>
                <a:cs typeface="Arial"/>
              </a:rPr>
              <a:t>Premise: The </a:t>
            </a:r>
            <a:r>
              <a:rPr lang="en-US" sz="1400">
                <a:solidFill>
                  <a:srgbClr val="212121"/>
                </a:solidFill>
                <a:highlight>
                  <a:srgbClr val="FFFF00"/>
                </a:highlight>
                <a:latin typeface="Univers Light"/>
                <a:cs typeface="Arial"/>
              </a:rPr>
              <a:t>census </a:t>
            </a:r>
            <a:r>
              <a:rPr lang="en-US" sz="1400">
                <a:solidFill>
                  <a:srgbClr val="212121"/>
                </a:solidFill>
                <a:latin typeface="Univers Light"/>
                <a:cs typeface="Arial"/>
              </a:rPr>
              <a:t>of </a:t>
            </a:r>
            <a:r>
              <a:rPr lang="en-US" sz="1400">
                <a:solidFill>
                  <a:srgbClr val="212121"/>
                </a:solidFill>
                <a:highlight>
                  <a:srgbClr val="FFFF00"/>
                </a:highlight>
                <a:latin typeface="Univers Light"/>
                <a:cs typeface="Arial"/>
              </a:rPr>
              <a:t>1931 </a:t>
            </a:r>
            <a:r>
              <a:rPr lang="en-US" sz="1400">
                <a:solidFill>
                  <a:srgbClr val="212121"/>
                </a:solidFill>
                <a:latin typeface="Univers Light"/>
                <a:cs typeface="Arial"/>
              </a:rPr>
              <a:t>served as an alarm signal for the Malay national consciousness.</a:t>
            </a:r>
            <a:endParaRPr lang="en-US" sz="1400">
              <a:latin typeface="Univers Light"/>
            </a:endParaRPr>
          </a:p>
          <a:p>
            <a:pPr marL="0" indent="0">
              <a:buNone/>
            </a:pPr>
            <a:r>
              <a:rPr lang="en-US" sz="1400">
                <a:solidFill>
                  <a:srgbClr val="212121"/>
                </a:solidFill>
                <a:latin typeface="Univers Light"/>
                <a:cs typeface="Arial"/>
              </a:rPr>
              <a:t>Hypothesis: The 1931 Malay census was an </a:t>
            </a:r>
            <a:r>
              <a:rPr lang="en-US" sz="1400">
                <a:solidFill>
                  <a:srgbClr val="212121"/>
                </a:solidFill>
                <a:highlight>
                  <a:srgbClr val="FFFF00"/>
                </a:highlight>
                <a:latin typeface="Univers Light"/>
                <a:cs typeface="Arial"/>
              </a:rPr>
              <a:t>alarm </a:t>
            </a:r>
            <a:r>
              <a:rPr lang="en-US" sz="1400">
                <a:solidFill>
                  <a:srgbClr val="212121"/>
                </a:solidFill>
                <a:latin typeface="Univers Light"/>
                <a:cs typeface="Arial"/>
              </a:rPr>
              <a:t>bell.</a:t>
            </a:r>
            <a:endParaRPr lang="en-US" sz="1400">
              <a:solidFill>
                <a:srgbClr val="212121"/>
              </a:solidFill>
              <a:ea typeface="+mn-lt"/>
              <a:cs typeface="Arial"/>
            </a:endParaRPr>
          </a:p>
          <a:p>
            <a:pPr marL="0" indent="0">
              <a:buNone/>
            </a:pPr>
            <a:r>
              <a:rPr lang="en-US" sz="1400">
                <a:solidFill>
                  <a:srgbClr val="212121"/>
                </a:solidFill>
                <a:ea typeface="+mn-lt"/>
                <a:cs typeface="+mn-lt"/>
              </a:rPr>
              <a:t>Ground Truth: </a:t>
            </a:r>
            <a:r>
              <a:rPr lang="en-US" sz="1400">
                <a:solidFill>
                  <a:schemeClr val="accent4">
                    <a:lumMod val="75000"/>
                  </a:schemeClr>
                </a:solidFill>
                <a:ea typeface="+mn-lt"/>
                <a:cs typeface="+mn-lt"/>
              </a:rPr>
              <a:t>Entailment</a:t>
            </a:r>
            <a:endParaRPr lang="en-US" sz="1400">
              <a:solidFill>
                <a:schemeClr val="accent4">
                  <a:lumMod val="75000"/>
                </a:schemeClr>
              </a:solidFill>
            </a:endParaRPr>
          </a:p>
          <a:p>
            <a:pPr marL="0" indent="0">
              <a:lnSpc>
                <a:spcPct val="100000"/>
              </a:lnSpc>
              <a:spcBef>
                <a:spcPts val="0"/>
              </a:spcBef>
              <a:buNone/>
            </a:pPr>
            <a:r>
              <a:rPr lang="en-US" sz="1400">
                <a:solidFill>
                  <a:srgbClr val="212121"/>
                </a:solidFill>
                <a:ea typeface="+mn-lt"/>
                <a:cs typeface="+mn-lt"/>
              </a:rPr>
              <a:t>Model Output: </a:t>
            </a:r>
            <a:r>
              <a:rPr lang="en-US" sz="1400">
                <a:solidFill>
                  <a:srgbClr val="FF0000"/>
                </a:solidFill>
                <a:ea typeface="+mn-lt"/>
                <a:cs typeface="+mn-lt"/>
              </a:rPr>
              <a:t>Not Entailment</a:t>
            </a:r>
          </a:p>
          <a:p>
            <a:pPr marL="0" indent="0">
              <a:buNone/>
            </a:pPr>
            <a:endParaRPr lang="en-US" sz="1600">
              <a:solidFill>
                <a:srgbClr val="212121"/>
              </a:solidFill>
              <a:latin typeface="Univers Light"/>
              <a:cs typeface="Arial"/>
            </a:endParaRPr>
          </a:p>
        </p:txBody>
      </p:sp>
      <p:graphicFrame>
        <p:nvGraphicFramePr>
          <p:cNvPr id="5" name="Content Placeholder 4">
            <a:extLst>
              <a:ext uri="{FF2B5EF4-FFF2-40B4-BE49-F238E27FC236}">
                <a16:creationId xmlns:a16="http://schemas.microsoft.com/office/drawing/2014/main" id="{E20754E0-CC44-C04C-8003-9EAB2F28E240}"/>
              </a:ext>
            </a:extLst>
          </p:cNvPr>
          <p:cNvGraphicFramePr>
            <a:graphicFrameLocks/>
          </p:cNvGraphicFramePr>
          <p:nvPr>
            <p:extLst>
              <p:ext uri="{D42A27DB-BD31-4B8C-83A1-F6EECF244321}">
                <p14:modId xmlns:p14="http://schemas.microsoft.com/office/powerpoint/2010/main" val="3563979852"/>
              </p:ext>
            </p:extLst>
          </p:nvPr>
        </p:nvGraphicFramePr>
        <p:xfrm>
          <a:off x="324970" y="2767853"/>
          <a:ext cx="5254549" cy="3746410"/>
        </p:xfrm>
        <a:graphic>
          <a:graphicData uri="http://schemas.openxmlformats.org/drawingml/2006/table">
            <a:tbl>
              <a:tblPr firstRow="1" bandRow="1">
                <a:tableStyleId>{5C22544A-7EE6-4342-B048-85BDC9FD1C3A}</a:tableStyleId>
              </a:tblPr>
              <a:tblGrid>
                <a:gridCol w="1074260">
                  <a:extLst>
                    <a:ext uri="{9D8B030D-6E8A-4147-A177-3AD203B41FA5}">
                      <a16:colId xmlns:a16="http://schemas.microsoft.com/office/drawing/2014/main" val="3674304981"/>
                    </a:ext>
                  </a:extLst>
                </a:gridCol>
                <a:gridCol w="2545540">
                  <a:extLst>
                    <a:ext uri="{9D8B030D-6E8A-4147-A177-3AD203B41FA5}">
                      <a16:colId xmlns:a16="http://schemas.microsoft.com/office/drawing/2014/main" val="558473376"/>
                    </a:ext>
                  </a:extLst>
                </a:gridCol>
                <a:gridCol w="1634749">
                  <a:extLst>
                    <a:ext uri="{9D8B030D-6E8A-4147-A177-3AD203B41FA5}">
                      <a16:colId xmlns:a16="http://schemas.microsoft.com/office/drawing/2014/main" val="4016493672"/>
                    </a:ext>
                  </a:extLst>
                </a:gridCol>
              </a:tblGrid>
              <a:tr h="563696">
                <a:tc>
                  <a:txBody>
                    <a:bodyPr/>
                    <a:lstStyle/>
                    <a:p>
                      <a:pPr lvl="0" rtl="0">
                        <a:buNone/>
                      </a:pPr>
                      <a:r>
                        <a:rPr lang="en-US" sz="1600" b="1">
                          <a:solidFill>
                            <a:schemeClr val="tx1"/>
                          </a:solidFill>
                          <a:effectLst/>
                        </a:rPr>
                        <a:t>Attack</a:t>
                      </a:r>
                      <a:endParaRPr lang="en-US"/>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lvl="0">
                        <a:buNone/>
                      </a:pPr>
                      <a:r>
                        <a:rPr lang="en-US" sz="1600" b="1">
                          <a:solidFill>
                            <a:schemeClr val="tx1"/>
                          </a:solidFill>
                          <a:effectLst/>
                        </a:rPr>
                        <a:t>Changes</a:t>
                      </a:r>
                    </a:p>
                  </a:txBody>
                  <a:tcPr marL="28575" marR="28575" marT="19050" marB="19050" anchor="ctr">
                    <a:lnL w="9524"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cap="flat" cmpd="sng" algn="ctr">
                      <a:solidFill>
                        <a:srgbClr val="CCCCCC"/>
                      </a:solidFill>
                      <a:prstDash val="solid"/>
                      <a:round/>
                      <a:headEnd type="none" w="med" len="med"/>
                      <a:tailEnd type="none" w="med" len="med"/>
                    </a:lnB>
                    <a:noFill/>
                  </a:tcPr>
                </a:tc>
                <a:tc>
                  <a:txBody>
                    <a:bodyPr/>
                    <a:lstStyle/>
                    <a:p>
                      <a:pPr rtl="0" fontAlgn="b"/>
                      <a:r>
                        <a:rPr lang="en-US" sz="1600" b="1">
                          <a:solidFill>
                            <a:schemeClr val="tx1"/>
                          </a:solidFill>
                          <a:effectLst/>
                        </a:rPr>
                        <a:t>Output after Attack</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563696">
                <a:tc>
                  <a:txBody>
                    <a:bodyPr/>
                    <a:lstStyle/>
                    <a:p>
                      <a:pPr lvl="0" defTabSz="914400">
                        <a:buNone/>
                        <a:tabLst/>
                        <a:defRPr/>
                      </a:pPr>
                      <a:r>
                        <a:rPr lang="en-US" sz="1600" b="1" i="0" u="none" strike="noStrike" noProof="0" err="1">
                          <a:solidFill>
                            <a:schemeClr val="tx1"/>
                          </a:solidFill>
                          <a:effectLst/>
                          <a:latin typeface="Univers Light"/>
                        </a:rPr>
                        <a:t>Textfooler</a:t>
                      </a:r>
                      <a:endParaRPr lang="en-US" sz="1600" err="1"/>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[[alarm]] =&gt; [[sirens]]</a:t>
                      </a:r>
                    </a:p>
                  </a:txBody>
                  <a:tcPr marL="28575" marR="28575" marT="19050" marB="19050" anchor="ctr">
                    <a:lnL w="9524" cap="flat" cmpd="sng" algn="ctr">
                      <a:solidFill>
                        <a:srgbClr val="CCCCCC"/>
                      </a:solidFill>
                      <a:prstDash val="solid"/>
                      <a:round/>
                      <a:headEnd type="none" w="med" len="med"/>
                      <a:tailEnd type="none" w="med" len="med"/>
                    </a:lnL>
                    <a:lnR w="9524">
                      <a:solidFill>
                        <a:srgbClr val="CCCCCC"/>
                      </a:solidFill>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Not entailment</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563696">
                <a:tc>
                  <a:txBody>
                    <a:bodyPr/>
                    <a:lstStyle/>
                    <a:p>
                      <a:pPr lvl="0" defTabSz="914400">
                        <a:buNone/>
                        <a:tabLst/>
                        <a:defRPr/>
                      </a:pPr>
                      <a:r>
                        <a:rPr lang="en-US" sz="1600" b="1" err="1">
                          <a:solidFill>
                            <a:schemeClr val="tx1"/>
                          </a:solidFill>
                          <a:effectLst/>
                        </a:rPr>
                        <a:t>Textbugger</a:t>
                      </a:r>
                      <a:endParaRPr lang="en-US" sz="1600" err="1">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[[1931]] =&gt; [[</a:t>
                      </a:r>
                      <a:r>
                        <a:rPr lang="en-US" sz="1600" b="0" i="0" u="none" strike="noStrike" noProof="0">
                          <a:solidFill>
                            <a:srgbClr val="212121"/>
                          </a:solidFill>
                          <a:effectLst/>
                          <a:latin typeface="Univers Light"/>
                        </a:rPr>
                        <a:t>19Ʒ1</a:t>
                      </a:r>
                      <a:r>
                        <a:rPr lang="en-US" sz="1600">
                          <a:solidFill>
                            <a:schemeClr val="tx1"/>
                          </a:solidFill>
                          <a:effectLst/>
                        </a:rPr>
                        <a:t>]]</a:t>
                      </a: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Not entailment</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563696">
                <a:tc>
                  <a:txBody>
                    <a:bodyPr/>
                    <a:lstStyle/>
                    <a:p>
                      <a:pPr lvl="0" defTabSz="914400">
                        <a:buNone/>
                        <a:tabLst/>
                        <a:defRPr/>
                      </a:pPr>
                      <a:r>
                        <a:rPr lang="en-US" sz="1600" b="1" err="1">
                          <a:solidFill>
                            <a:schemeClr val="tx1"/>
                          </a:solidFill>
                          <a:effectLst/>
                        </a:rPr>
                        <a:t>Deepwordbug</a:t>
                      </a:r>
                      <a:endParaRPr lang="en-US" sz="1600" err="1">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[[1931]] =&gt; [[931]]</a:t>
                      </a: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Not entailment</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745813">
                <a:tc>
                  <a:txBody>
                    <a:bodyPr/>
                    <a:lstStyle/>
                    <a:p>
                      <a:pPr lvl="0">
                        <a:buNone/>
                      </a:pPr>
                      <a:r>
                        <a:rPr lang="en-US" sz="1600" b="1">
                          <a:solidFill>
                            <a:schemeClr val="tx1"/>
                          </a:solidFill>
                          <a:effectLst/>
                        </a:rPr>
                        <a:t>PWWS</a:t>
                      </a:r>
                      <a:endParaRPr lang="en-US" sz="1600">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cap="flat" cmpd="sng" algn="ctr">
                      <a:solidFill>
                        <a:srgbClr val="CCCCCC"/>
                      </a:solidFill>
                      <a:prstDash val="solid"/>
                      <a:round/>
                      <a:headEnd type="none" w="med" len="med"/>
                      <a:tailEnd type="none" w="med" len="med"/>
                    </a:lnB>
                    <a:noFill/>
                  </a:tcPr>
                </a:tc>
                <a:tc>
                  <a:txBody>
                    <a:bodyPr/>
                    <a:lstStyle/>
                    <a:p>
                      <a:pPr lvl="0">
                        <a:buNone/>
                      </a:pPr>
                      <a:r>
                        <a:rPr lang="en-US" sz="1600">
                          <a:solidFill>
                            <a:schemeClr val="tx1"/>
                          </a:solidFill>
                          <a:effectLst/>
                        </a:rPr>
                        <a:t>[[force]] =&gt; [[pressure]]</a:t>
                      </a:r>
                    </a:p>
                    <a:p>
                      <a:pPr lvl="0">
                        <a:buNone/>
                      </a:pPr>
                      <a:r>
                        <a:rPr lang="en-US" sz="1600" b="0" i="0" u="none" strike="noStrike" noProof="0">
                          <a:solidFill>
                            <a:srgbClr val="212121"/>
                          </a:solidFill>
                          <a:effectLst/>
                        </a:rPr>
                        <a:t>[[census]] </a:t>
                      </a:r>
                      <a:r>
                        <a:rPr lang="en-US" sz="1600" b="0" i="0" u="none" strike="noStrike" noProof="0">
                          <a:solidFill>
                            <a:schemeClr val="tx1"/>
                          </a:solidFill>
                          <a:effectLst/>
                          <a:latin typeface="Univers Light"/>
                        </a:rPr>
                        <a:t>=&gt; [[</a:t>
                      </a:r>
                      <a:r>
                        <a:rPr lang="en-US" sz="1600" b="0" i="0" u="none" strike="noStrike" noProof="0">
                          <a:solidFill>
                            <a:srgbClr val="212121"/>
                          </a:solidFill>
                          <a:effectLst/>
                          <a:latin typeface="Univers Light"/>
                        </a:rPr>
                        <a:t>nosecount</a:t>
                      </a:r>
                      <a:r>
                        <a:rPr lang="en-US" sz="1600" b="0" i="0" u="none" strike="noStrike" noProof="0">
                          <a:solidFill>
                            <a:schemeClr val="tx1"/>
                          </a:solidFill>
                          <a:effectLst/>
                          <a:latin typeface="Univers Light"/>
                        </a:rPr>
                        <a:t>]]</a:t>
                      </a:r>
                      <a:endParaRPr lang="en-US" sz="1600" b="0" i="0" u="none" strike="noStrike" noProof="0">
                        <a:solidFill>
                          <a:srgbClr val="000000"/>
                        </a:solidFill>
                        <a:effectLst/>
                        <a:latin typeface="Univers Light"/>
                      </a:endParaRP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Not entailment</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r h="745813">
                <a:tc>
                  <a:txBody>
                    <a:bodyPr/>
                    <a:lstStyle/>
                    <a:p>
                      <a:pPr lvl="0">
                        <a:buNone/>
                      </a:pPr>
                      <a:r>
                        <a:rPr lang="en-US" sz="1600" b="1">
                          <a:solidFill>
                            <a:schemeClr val="tx1"/>
                          </a:solidFill>
                          <a:effectLst/>
                        </a:rPr>
                        <a:t>IGA</a:t>
                      </a: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lvl="0">
                        <a:buNone/>
                      </a:pPr>
                      <a:r>
                        <a:rPr lang="en-US" sz="1600" b="0" i="0" u="none" strike="noStrike" noProof="0">
                          <a:solidFill>
                            <a:schemeClr val="tx1"/>
                          </a:solidFill>
                          <a:effectLst/>
                        </a:rPr>
                        <a:t>[[alarm]] =&gt; [[cow]]</a:t>
                      </a:r>
                      <a:endParaRPr lang="en-US"/>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lvl="0">
                        <a:buNone/>
                      </a:pPr>
                      <a:r>
                        <a:rPr lang="en-US" sz="1600" b="0" i="0" u="none" strike="noStrike" noProof="0">
                          <a:solidFill>
                            <a:srgbClr val="FF0000"/>
                          </a:solidFill>
                          <a:effectLst/>
                          <a:latin typeface="Univers Light"/>
                        </a:rPr>
                        <a:t>Not entailment</a:t>
                      </a:r>
                      <a:endParaRPr lang="en-US"/>
                    </a:p>
                  </a:txBody>
                  <a:tcPr marL="28575" marR="28575" marT="19050" marB="19050" anchor="ctr">
                    <a:lnL w="9524">
                      <a:solidFill>
                        <a:srgbClr val="CCCCCC"/>
                      </a:solidFill>
                    </a:lnL>
                    <a:lnR w="9524">
                      <a:solidFill>
                        <a:srgbClr val="CCCCCC"/>
                      </a:solidFill>
                    </a:lnR>
                    <a:lnT w="9525" cap="flat" cmpd="sng" algn="ctr">
                      <a:solidFill>
                        <a:srgbClr val="CCCCCC"/>
                      </a:solidFill>
                      <a:prstDash val="solid"/>
                      <a:round/>
                      <a:headEnd type="none" w="med" len="med"/>
                      <a:tailEnd type="none" w="med" len="med"/>
                    </a:lnT>
                    <a:lnB w="9524">
                      <a:solidFill>
                        <a:srgbClr val="CCCCCC"/>
                      </a:solidFill>
                    </a:lnB>
                    <a:noFill/>
                  </a:tcPr>
                </a:tc>
                <a:extLst>
                  <a:ext uri="{0D108BD9-81ED-4DB2-BD59-A6C34878D82A}">
                    <a16:rowId xmlns:a16="http://schemas.microsoft.com/office/drawing/2014/main" val="3742056481"/>
                  </a:ext>
                </a:extLst>
              </a:tr>
            </a:tbl>
          </a:graphicData>
        </a:graphic>
      </p:graphicFrame>
      <p:graphicFrame>
        <p:nvGraphicFramePr>
          <p:cNvPr id="7" name="Content Placeholder 4">
            <a:extLst>
              <a:ext uri="{FF2B5EF4-FFF2-40B4-BE49-F238E27FC236}">
                <a16:creationId xmlns:a16="http://schemas.microsoft.com/office/drawing/2014/main" id="{2BD1115A-E41D-DD31-1890-53702D290D94}"/>
              </a:ext>
            </a:extLst>
          </p:cNvPr>
          <p:cNvGraphicFramePr>
            <a:graphicFrameLocks/>
          </p:cNvGraphicFramePr>
          <p:nvPr>
            <p:extLst>
              <p:ext uri="{D42A27DB-BD31-4B8C-83A1-F6EECF244321}">
                <p14:modId xmlns:p14="http://schemas.microsoft.com/office/powerpoint/2010/main" val="690762658"/>
              </p:ext>
            </p:extLst>
          </p:nvPr>
        </p:nvGraphicFramePr>
        <p:xfrm>
          <a:off x="5698191" y="1154205"/>
          <a:ext cx="6157125" cy="5360993"/>
        </p:xfrm>
        <a:graphic>
          <a:graphicData uri="http://schemas.openxmlformats.org/drawingml/2006/table">
            <a:tbl>
              <a:tblPr firstRow="1" bandRow="1">
                <a:tableStyleId>{5C22544A-7EE6-4342-B048-85BDC9FD1C3A}</a:tableStyleId>
              </a:tblPr>
              <a:tblGrid>
                <a:gridCol w="1269997">
                  <a:extLst>
                    <a:ext uri="{9D8B030D-6E8A-4147-A177-3AD203B41FA5}">
                      <a16:colId xmlns:a16="http://schemas.microsoft.com/office/drawing/2014/main" val="3674304981"/>
                    </a:ext>
                  </a:extLst>
                </a:gridCol>
                <a:gridCol w="3467652">
                  <a:extLst>
                    <a:ext uri="{9D8B030D-6E8A-4147-A177-3AD203B41FA5}">
                      <a16:colId xmlns:a16="http://schemas.microsoft.com/office/drawing/2014/main" val="558473376"/>
                    </a:ext>
                  </a:extLst>
                </a:gridCol>
                <a:gridCol w="1419476">
                  <a:extLst>
                    <a:ext uri="{9D8B030D-6E8A-4147-A177-3AD203B41FA5}">
                      <a16:colId xmlns:a16="http://schemas.microsoft.com/office/drawing/2014/main" val="4016493672"/>
                    </a:ext>
                  </a:extLst>
                </a:gridCol>
              </a:tblGrid>
              <a:tr h="517051">
                <a:tc>
                  <a:txBody>
                    <a:bodyPr/>
                    <a:lstStyle/>
                    <a:p>
                      <a:pPr lvl="0" rtl="0">
                        <a:buNone/>
                      </a:pPr>
                      <a:r>
                        <a:rPr lang="en-US" sz="1400" b="1">
                          <a:solidFill>
                            <a:schemeClr val="tx1"/>
                          </a:solidFill>
                          <a:effectLst/>
                        </a:rPr>
                        <a:t>Attack</a:t>
                      </a:r>
                      <a:endParaRPr lang="en-US" sz="1400"/>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lvl="0">
                        <a:buNone/>
                      </a:pPr>
                      <a:r>
                        <a:rPr lang="en-US" sz="1400" b="1">
                          <a:solidFill>
                            <a:schemeClr val="tx1"/>
                          </a:solidFill>
                          <a:effectLst/>
                        </a:rPr>
                        <a:t>Failed Examples</a:t>
                      </a:r>
                    </a:p>
                  </a:txBody>
                  <a:tcPr marL="28575" marR="28575" marT="19050" marB="19050" anchor="ctr">
                    <a:lnL w="9524"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cap="flat" cmpd="sng" algn="ctr">
                      <a:solidFill>
                        <a:srgbClr val="CCCCCC"/>
                      </a:solidFill>
                      <a:prstDash val="solid"/>
                      <a:round/>
                      <a:headEnd type="none" w="med" len="med"/>
                      <a:tailEnd type="none" w="med" len="med"/>
                    </a:lnB>
                    <a:noFill/>
                  </a:tcPr>
                </a:tc>
                <a:tc>
                  <a:txBody>
                    <a:bodyPr/>
                    <a:lstStyle/>
                    <a:p>
                      <a:pPr rtl="0" fontAlgn="b"/>
                      <a:r>
                        <a:rPr lang="en-US" sz="1400" b="1">
                          <a:solidFill>
                            <a:schemeClr val="tx1"/>
                          </a:solidFill>
                          <a:effectLst/>
                        </a:rPr>
                        <a:t>Ground Truth</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1079458">
                <a:tc>
                  <a:txBody>
                    <a:bodyPr/>
                    <a:lstStyle/>
                    <a:p>
                      <a:pPr lvl="0" defTabSz="914400">
                        <a:buNone/>
                        <a:tabLst/>
                        <a:defRPr/>
                      </a:pPr>
                      <a:r>
                        <a:rPr lang="en-US" sz="1400" b="1" i="0" u="none" strike="noStrike" noProof="0">
                          <a:solidFill>
                            <a:schemeClr val="tx1"/>
                          </a:solidFill>
                          <a:effectLst/>
                          <a:latin typeface="Univers Light"/>
                        </a:rPr>
                        <a:t>Textfooler</a:t>
                      </a:r>
                      <a:endParaRPr lang="en-US" sz="1400" err="1"/>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a:lnSpc>
                          <a:spcPct val="100000"/>
                        </a:lnSpc>
                        <a:spcBef>
                          <a:spcPts val="0"/>
                        </a:spcBef>
                        <a:spcAft>
                          <a:spcPts val="0"/>
                        </a:spcAft>
                        <a:buNone/>
                      </a:pPr>
                      <a:r>
                        <a:rPr lang="en-US" sz="1400" b="0" i="0" u="none" strike="noStrike" noProof="0">
                          <a:solidFill>
                            <a:srgbClr val="212121"/>
                          </a:solidFill>
                          <a:effectLst/>
                          <a:latin typeface="Univers Light"/>
                        </a:rPr>
                        <a:t>Premise: Fun for adults and children.</a:t>
                      </a:r>
                      <a:endParaRPr lang="en-US" sz="1400"/>
                    </a:p>
                    <a:p>
                      <a:pPr marL="0" marR="0" lvl="0" indent="0" algn="l">
                        <a:lnSpc>
                          <a:spcPct val="100000"/>
                        </a:lnSpc>
                        <a:spcBef>
                          <a:spcPts val="0"/>
                        </a:spcBef>
                        <a:spcAft>
                          <a:spcPts val="0"/>
                        </a:spcAft>
                        <a:buNone/>
                      </a:pPr>
                      <a:r>
                        <a:rPr lang="en-US" sz="1400" b="0" i="0" u="none" strike="noStrike" noProof="0">
                          <a:solidFill>
                            <a:srgbClr val="212121"/>
                          </a:solidFill>
                          <a:effectLst/>
                          <a:latin typeface="Univers Light"/>
                        </a:rPr>
                        <a:t>Hypothesis: Fun for only children.</a:t>
                      </a:r>
                      <a:endParaRPr lang="en-US" sz="1400"/>
                    </a:p>
                  </a:txBody>
                  <a:tcPr marL="28575" marR="28575" marT="19050" marB="19050" anchor="ctr">
                    <a:lnL w="9524" cap="flat" cmpd="sng" algn="ctr">
                      <a:solidFill>
                        <a:srgbClr val="CCCCCC"/>
                      </a:solidFill>
                      <a:prstDash val="solid"/>
                      <a:round/>
                      <a:headEnd type="none" w="med" len="med"/>
                      <a:tailEnd type="none" w="med" len="med"/>
                    </a:lnL>
                    <a:lnR w="9524">
                      <a:solidFill>
                        <a:srgbClr val="CCCCCC"/>
                      </a:solidFill>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marL="228600" marR="0" lvl="0" indent="-228600" algn="l">
                        <a:lnSpc>
                          <a:spcPct val="120000"/>
                        </a:lnSpc>
                        <a:spcBef>
                          <a:spcPts val="1000"/>
                        </a:spcBef>
                        <a:spcAft>
                          <a:spcPts val="0"/>
                        </a:spcAft>
                        <a:buNone/>
                      </a:pPr>
                      <a:r>
                        <a:rPr lang="en-US" sz="1400" b="1" i="0" u="none" strike="noStrike" noProof="0">
                          <a:solidFill>
                            <a:schemeClr val="accent4">
                              <a:lumMod val="75000"/>
                            </a:schemeClr>
                          </a:solidFill>
                          <a:effectLst/>
                          <a:latin typeface="Univers Light"/>
                        </a:rPr>
                        <a:t>Not Entailment</a:t>
                      </a:r>
                      <a:endParaRPr lang="en-US" sz="1400" b="1" i="0" u="none" strike="noStrike" noProof="0">
                        <a:solidFill>
                          <a:srgbClr val="488A44"/>
                        </a:solidFill>
                        <a:effectLst/>
                        <a:latin typeface="Univers Light"/>
                      </a:endParaRPr>
                    </a:p>
                    <a:p>
                      <a:pPr lvl="0">
                        <a:buNone/>
                      </a:pPr>
                      <a:endParaRPr lang="en-US" sz="1400" b="1">
                        <a:solidFill>
                          <a:srgbClr val="FF0000"/>
                        </a:solidFill>
                        <a:effectLst/>
                      </a:endParaRP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988744">
                <a:tc>
                  <a:txBody>
                    <a:bodyPr/>
                    <a:lstStyle/>
                    <a:p>
                      <a:pPr lvl="0" defTabSz="914400">
                        <a:buNone/>
                        <a:tabLst/>
                        <a:defRPr/>
                      </a:pPr>
                      <a:r>
                        <a:rPr lang="en-US" sz="1400" b="1">
                          <a:solidFill>
                            <a:schemeClr val="tx1"/>
                          </a:solidFill>
                          <a:effectLst/>
                        </a:rPr>
                        <a:t>Textbugger</a:t>
                      </a:r>
                      <a:endParaRPr lang="en-US" sz="1400" err="1">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a:lnSpc>
                          <a:spcPct val="100000"/>
                        </a:lnSpc>
                        <a:spcBef>
                          <a:spcPts val="0"/>
                        </a:spcBef>
                        <a:spcAft>
                          <a:spcPts val="0"/>
                        </a:spcAft>
                        <a:buNone/>
                      </a:pPr>
                      <a:r>
                        <a:rPr lang="en-US" sz="1400" b="0" i="0" u="none" strike="noStrike" noProof="0">
                          <a:solidFill>
                            <a:srgbClr val="212121"/>
                          </a:solidFill>
                          <a:effectLst/>
                        </a:rPr>
                        <a:t>Premise: Fun for adults and children. </a:t>
                      </a:r>
                      <a:endParaRPr lang="en-US" sz="1400" b="0" i="0" u="none" strike="noStrike" noProof="0">
                        <a:solidFill>
                          <a:srgbClr val="212121"/>
                        </a:solidFill>
                        <a:effectLst/>
                        <a:latin typeface="Univers Light"/>
                      </a:endParaRPr>
                    </a:p>
                    <a:p>
                      <a:pPr marL="0" marR="0" lvl="0" indent="0" algn="l">
                        <a:lnSpc>
                          <a:spcPct val="100000"/>
                        </a:lnSpc>
                        <a:spcBef>
                          <a:spcPts val="0"/>
                        </a:spcBef>
                        <a:spcAft>
                          <a:spcPts val="0"/>
                        </a:spcAft>
                        <a:buNone/>
                      </a:pPr>
                      <a:r>
                        <a:rPr lang="en-US" sz="1400" b="0" i="0" u="none" strike="noStrike" noProof="0">
                          <a:solidFill>
                            <a:srgbClr val="212121"/>
                          </a:solidFill>
                          <a:effectLst/>
                        </a:rPr>
                        <a:t>Hypothesis: Fun for only children.</a:t>
                      </a:r>
                      <a:br>
                        <a:rPr lang="en-US" sz="1400" b="0" i="0" u="none" strike="noStrike" noProof="0">
                          <a:solidFill>
                            <a:srgbClr val="212121"/>
                          </a:solidFill>
                          <a:effectLst/>
                          <a:latin typeface="Univers Light"/>
                        </a:rPr>
                      </a:br>
                      <a:endParaRPr lang="en-US" sz="1400" b="0" i="0" u="none" strike="noStrike" noProof="0">
                        <a:solidFill>
                          <a:srgbClr val="212121"/>
                        </a:solidFill>
                        <a:effectLst/>
                        <a:latin typeface="Univers Light"/>
                      </a:endParaRP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lvl="0">
                        <a:buNone/>
                      </a:pPr>
                      <a:r>
                        <a:rPr lang="en-US" sz="1400" b="1" i="0" u="none" strike="noStrike" noProof="0">
                          <a:solidFill>
                            <a:schemeClr val="accent4">
                              <a:lumMod val="75000"/>
                            </a:schemeClr>
                          </a:solidFill>
                          <a:effectLst/>
                          <a:latin typeface="Univers Light"/>
                        </a:rPr>
                        <a:t>Not Entailment</a:t>
                      </a:r>
                      <a:endParaRPr lang="en-US" sz="1400" b="1"/>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1387870">
                <a:tc>
                  <a:txBody>
                    <a:bodyPr/>
                    <a:lstStyle/>
                    <a:p>
                      <a:pPr lvl="0" defTabSz="914400">
                        <a:buNone/>
                        <a:tabLst/>
                        <a:defRPr/>
                      </a:pPr>
                      <a:r>
                        <a:rPr lang="en-US" sz="1400" b="1">
                          <a:solidFill>
                            <a:schemeClr val="tx1"/>
                          </a:solidFill>
                          <a:effectLst/>
                        </a:rPr>
                        <a:t>Deepwordbug</a:t>
                      </a:r>
                      <a:endParaRPr lang="en-US" sz="1400" err="1">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a:lnSpc>
                          <a:spcPct val="100000"/>
                        </a:lnSpc>
                        <a:spcBef>
                          <a:spcPts val="0"/>
                        </a:spcBef>
                        <a:spcAft>
                          <a:spcPts val="0"/>
                        </a:spcAft>
                        <a:buNone/>
                      </a:pPr>
                      <a:r>
                        <a:rPr lang="en-US" sz="1400" b="0" i="0" u="none" strike="noStrike" noProof="0">
                          <a:solidFill>
                            <a:srgbClr val="212121"/>
                          </a:solidFill>
                          <a:effectLst/>
                        </a:rPr>
                        <a:t>Premise: Fun for adults and children. </a:t>
                      </a:r>
                      <a:endParaRPr lang="en-US" sz="1400" b="0" i="0" u="none" strike="noStrike" noProof="0">
                        <a:solidFill>
                          <a:srgbClr val="212121"/>
                        </a:solidFill>
                        <a:effectLst/>
                        <a:latin typeface="Univers Light"/>
                      </a:endParaRPr>
                    </a:p>
                    <a:p>
                      <a:pPr marL="0" marR="0" lvl="0" indent="0" algn="l">
                        <a:lnSpc>
                          <a:spcPct val="100000"/>
                        </a:lnSpc>
                        <a:spcBef>
                          <a:spcPts val="0"/>
                        </a:spcBef>
                        <a:spcAft>
                          <a:spcPts val="0"/>
                        </a:spcAft>
                        <a:buNone/>
                      </a:pPr>
                      <a:r>
                        <a:rPr lang="en-US" sz="1400" b="0" i="0" u="none" strike="noStrike" noProof="0">
                          <a:solidFill>
                            <a:srgbClr val="212121"/>
                          </a:solidFill>
                          <a:effectLst/>
                        </a:rPr>
                        <a:t>Hypothesis: Fun for only children.</a:t>
                      </a:r>
                      <a:br>
                        <a:rPr lang="en-US" sz="1400" b="0" i="0" u="none" strike="noStrike" noProof="0">
                          <a:solidFill>
                            <a:srgbClr val="212121"/>
                          </a:solidFill>
                          <a:effectLst/>
                          <a:latin typeface="Univers Light"/>
                        </a:rPr>
                      </a:br>
                      <a:endParaRPr lang="en-US" sz="1400" b="0" i="0" u="none" strike="noStrike" noProof="0">
                        <a:solidFill>
                          <a:srgbClr val="212121"/>
                        </a:solidFill>
                        <a:effectLst/>
                        <a:latin typeface="Univers Light"/>
                      </a:endParaRP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marL="228600" marR="0" lvl="0" indent="-228600" algn="l">
                        <a:lnSpc>
                          <a:spcPct val="120000"/>
                        </a:lnSpc>
                        <a:spcBef>
                          <a:spcPts val="1000"/>
                        </a:spcBef>
                        <a:spcAft>
                          <a:spcPts val="0"/>
                        </a:spcAft>
                        <a:buNone/>
                      </a:pPr>
                      <a:r>
                        <a:rPr lang="en-US" sz="1400" b="1" i="0" u="none" strike="noStrike" noProof="0">
                          <a:solidFill>
                            <a:schemeClr val="accent4">
                              <a:lumMod val="75000"/>
                            </a:schemeClr>
                          </a:solidFill>
                          <a:effectLst/>
                          <a:latin typeface="Univers Light"/>
                        </a:rPr>
                        <a:t>Not Entailment</a:t>
                      </a:r>
                      <a:endParaRPr lang="en-US" sz="1400" b="1" i="0" u="none" strike="noStrike" noProof="0">
                        <a:solidFill>
                          <a:srgbClr val="488A44"/>
                        </a:solidFill>
                        <a:effectLst/>
                        <a:latin typeface="Univers Light"/>
                      </a:endParaRPr>
                    </a:p>
                    <a:p>
                      <a:pPr lvl="0">
                        <a:buNone/>
                      </a:pPr>
                      <a:endParaRPr lang="en-US" sz="1400" b="1">
                        <a:solidFill>
                          <a:srgbClr val="FF0000"/>
                        </a:solidFill>
                        <a:effectLst/>
                      </a:endParaRP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1387870">
                <a:tc>
                  <a:txBody>
                    <a:bodyPr/>
                    <a:lstStyle/>
                    <a:p>
                      <a:pPr lvl="0">
                        <a:buNone/>
                      </a:pPr>
                      <a:r>
                        <a:rPr lang="en-US" sz="1400" b="1">
                          <a:solidFill>
                            <a:schemeClr val="tx1"/>
                          </a:solidFill>
                          <a:effectLst/>
                        </a:rPr>
                        <a:t>PWWS</a:t>
                      </a:r>
                      <a:endParaRPr lang="en-US" sz="1400">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cap="flat" cmpd="sng" algn="ctr">
                      <a:solidFill>
                        <a:srgbClr val="CCCCCC"/>
                      </a:solidFill>
                      <a:prstDash val="solid"/>
                      <a:round/>
                      <a:headEnd type="none" w="med" len="med"/>
                      <a:tailEnd type="none" w="med" len="med"/>
                    </a:lnB>
                    <a:noFill/>
                  </a:tcPr>
                </a:tc>
                <a:tc>
                  <a:txBody>
                    <a:bodyPr/>
                    <a:lstStyle/>
                    <a:p>
                      <a:pPr lvl="0">
                        <a:buNone/>
                      </a:pPr>
                      <a:r>
                        <a:rPr lang="en-US" sz="1400" b="0" i="0" u="none" strike="noStrike" noProof="0">
                          <a:solidFill>
                            <a:srgbClr val="212121"/>
                          </a:solidFill>
                          <a:effectLst/>
                        </a:rPr>
                        <a:t>Premise: Fun for adults and children. </a:t>
                      </a:r>
                      <a:endParaRPr lang="en-US" sz="1400" b="0" i="0" u="none" strike="noStrike" noProof="0">
                        <a:solidFill>
                          <a:srgbClr val="212121"/>
                        </a:solidFill>
                        <a:effectLst/>
                        <a:latin typeface="Univers Light"/>
                      </a:endParaRPr>
                    </a:p>
                    <a:p>
                      <a:pPr lvl="0">
                        <a:buNone/>
                      </a:pPr>
                      <a:r>
                        <a:rPr lang="en-US" sz="1400" b="0" i="0" u="none" strike="noStrike" noProof="0">
                          <a:solidFill>
                            <a:srgbClr val="212121"/>
                          </a:solidFill>
                          <a:effectLst/>
                        </a:rPr>
                        <a:t>Hypothesis: Fun for only children.</a:t>
                      </a:r>
                      <a:r>
                        <a:rPr lang="en-US" sz="1400" b="0" i="0" u="none" strike="noStrike" noProof="0">
                          <a:solidFill>
                            <a:srgbClr val="212121"/>
                          </a:solidFill>
                          <a:effectLst/>
                          <a:latin typeface="Univers Light"/>
                        </a:rPr>
                        <a:t> </a:t>
                      </a:r>
                      <a:br>
                        <a:rPr lang="en-US" sz="1400" b="0" i="0" u="none" strike="noStrike" noProof="0">
                          <a:solidFill>
                            <a:srgbClr val="212121"/>
                          </a:solidFill>
                          <a:effectLst/>
                          <a:latin typeface="Univers Light"/>
                        </a:rPr>
                      </a:br>
                      <a:endParaRPr lang="en-US" sz="1400" b="0" i="0" u="none" strike="noStrike" noProof="0">
                        <a:solidFill>
                          <a:srgbClr val="212121"/>
                        </a:solidFill>
                        <a:effectLst/>
                        <a:latin typeface="Univers Light"/>
                      </a:endParaRP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marL="228600" marR="0" lvl="0" indent="-228600" algn="l">
                        <a:lnSpc>
                          <a:spcPct val="120000"/>
                        </a:lnSpc>
                        <a:spcBef>
                          <a:spcPts val="1000"/>
                        </a:spcBef>
                        <a:spcAft>
                          <a:spcPts val="0"/>
                        </a:spcAft>
                        <a:buNone/>
                      </a:pPr>
                      <a:r>
                        <a:rPr lang="en-US" sz="1400" b="1" i="0" u="none" strike="noStrike" noProof="0">
                          <a:solidFill>
                            <a:schemeClr val="accent4">
                              <a:lumMod val="75000"/>
                            </a:schemeClr>
                          </a:solidFill>
                          <a:effectLst/>
                          <a:latin typeface="Univers Light"/>
                        </a:rPr>
                        <a:t>Not Entailment</a:t>
                      </a:r>
                      <a:endParaRPr lang="en-US" sz="1400" b="1" i="0" u="none" strike="noStrike" noProof="0">
                        <a:solidFill>
                          <a:srgbClr val="488A44"/>
                        </a:solidFill>
                        <a:effectLst/>
                        <a:latin typeface="Univers Light"/>
                      </a:endParaRPr>
                    </a:p>
                    <a:p>
                      <a:pPr marL="0" marR="0" lvl="0" indent="0" algn="l">
                        <a:lnSpc>
                          <a:spcPct val="100000"/>
                        </a:lnSpc>
                        <a:spcBef>
                          <a:spcPts val="0"/>
                        </a:spcBef>
                        <a:spcAft>
                          <a:spcPts val="0"/>
                        </a:spcAft>
                        <a:buNone/>
                      </a:pPr>
                      <a:endParaRPr lang="en-US" sz="1400" b="1" i="0" u="none" strike="noStrike" noProof="0">
                        <a:solidFill>
                          <a:schemeClr val="accent4">
                            <a:lumMod val="75000"/>
                          </a:schemeClr>
                        </a:solidFill>
                        <a:effectLst/>
                        <a:latin typeface="Univers Light"/>
                      </a:endParaRPr>
                    </a:p>
                    <a:p>
                      <a:pPr lvl="0">
                        <a:buNone/>
                      </a:pPr>
                      <a:endParaRPr lang="en-US" sz="1400" b="1">
                        <a:solidFill>
                          <a:srgbClr val="FF0000"/>
                        </a:solidFill>
                        <a:effectLst/>
                      </a:endParaRP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bl>
          </a:graphicData>
        </a:graphic>
      </p:graphicFrame>
    </p:spTree>
    <p:extLst>
      <p:ext uri="{BB962C8B-B14F-4D97-AF65-F5344CB8AC3E}">
        <p14:creationId xmlns:p14="http://schemas.microsoft.com/office/powerpoint/2010/main" val="4091684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13954-36D5-056F-C8BD-6880929FD4A6}"/>
              </a:ext>
            </a:extLst>
          </p:cNvPr>
          <p:cNvSpPr>
            <a:spLocks noGrp="1"/>
          </p:cNvSpPr>
          <p:nvPr>
            <p:ph type="title"/>
          </p:nvPr>
        </p:nvSpPr>
        <p:spPr>
          <a:xfrm>
            <a:off x="1295398" y="719131"/>
            <a:ext cx="9601200" cy="945253"/>
          </a:xfrm>
        </p:spPr>
        <p:txBody>
          <a:bodyPr>
            <a:normAutofit/>
          </a:bodyPr>
          <a:lstStyle/>
          <a:p>
            <a:r>
              <a:rPr lang="en-US">
                <a:ea typeface="+mj-lt"/>
                <a:cs typeface="+mj-lt"/>
              </a:rPr>
              <a:t>ATTACK EXAMPLE – </a:t>
            </a:r>
            <a:r>
              <a:rPr lang="en-US">
                <a:latin typeface="Goudy Old Style"/>
                <a:ea typeface="+mj-lt"/>
                <a:cs typeface="+mj-lt"/>
              </a:rPr>
              <a:t>fine</a:t>
            </a:r>
            <a:r>
              <a:rPr lang="en-US">
                <a:latin typeface="Calibri"/>
                <a:ea typeface="+mj-lt"/>
                <a:cs typeface="+mj-lt"/>
              </a:rPr>
              <a:t>-</a:t>
            </a:r>
            <a:r>
              <a:rPr lang="en-US">
                <a:latin typeface="Goudy Old Style"/>
                <a:ea typeface="+mj-lt"/>
                <a:cs typeface="+mj-lt"/>
              </a:rPr>
              <a:t>tuned</a:t>
            </a:r>
            <a:r>
              <a:rPr lang="en-US">
                <a:latin typeface="Calibri"/>
                <a:ea typeface="+mj-lt"/>
                <a:cs typeface="+mj-lt"/>
              </a:rPr>
              <a:t>-</a:t>
            </a:r>
            <a:r>
              <a:rPr lang="en-US" err="1">
                <a:latin typeface="Goudy Old Style"/>
                <a:ea typeface="+mj-lt"/>
                <a:cs typeface="+mj-lt"/>
              </a:rPr>
              <a:t>Finbert</a:t>
            </a:r>
            <a:endParaRPr lang="en-US">
              <a:latin typeface="Goudy Old Style"/>
              <a:ea typeface="+mj-lt"/>
              <a:cs typeface="+mj-lt"/>
            </a:endParaRPr>
          </a:p>
          <a:p>
            <a:endParaRPr lang="en-US"/>
          </a:p>
        </p:txBody>
      </p:sp>
      <p:sp>
        <p:nvSpPr>
          <p:cNvPr id="3" name="Content Placeholder 2">
            <a:extLst>
              <a:ext uri="{FF2B5EF4-FFF2-40B4-BE49-F238E27FC236}">
                <a16:creationId xmlns:a16="http://schemas.microsoft.com/office/drawing/2014/main" id="{040135A5-E3DD-C170-EDB8-BD697F08E8D7}"/>
              </a:ext>
            </a:extLst>
          </p:cNvPr>
          <p:cNvSpPr>
            <a:spLocks noGrp="1"/>
          </p:cNvSpPr>
          <p:nvPr>
            <p:ph idx="1"/>
          </p:nvPr>
        </p:nvSpPr>
        <p:spPr>
          <a:xfrm>
            <a:off x="1505343" y="1561430"/>
            <a:ext cx="9181309" cy="1670925"/>
          </a:xfrm>
        </p:spPr>
        <p:txBody>
          <a:bodyPr vert="horz" lIns="91440" tIns="45720" rIns="91440" bIns="45720" rtlCol="0" anchor="t">
            <a:noAutofit/>
          </a:bodyPr>
          <a:lstStyle/>
          <a:p>
            <a:pPr marL="0" indent="0">
              <a:buNone/>
            </a:pPr>
            <a:r>
              <a:rPr lang="en-US" sz="1600">
                <a:solidFill>
                  <a:srgbClr val="212121"/>
                </a:solidFill>
                <a:latin typeface="Univers Light"/>
                <a:cs typeface="Arial"/>
              </a:rPr>
              <a:t>Original text (dataset): </a:t>
            </a:r>
            <a:r>
              <a:rPr lang="en-US" sz="1600">
                <a:solidFill>
                  <a:srgbClr val="212121"/>
                </a:solidFill>
                <a:highlight>
                  <a:srgbClr val="FFFF00"/>
                </a:highlight>
                <a:latin typeface="Univers Light"/>
                <a:cs typeface="Arial"/>
              </a:rPr>
              <a:t>Under </a:t>
            </a:r>
            <a:r>
              <a:rPr lang="en-US" sz="1600">
                <a:solidFill>
                  <a:srgbClr val="212121"/>
                </a:solidFill>
                <a:latin typeface="Univers Light"/>
                <a:cs typeface="Arial"/>
              </a:rPr>
              <a:t>this agreement </a:t>
            </a:r>
            <a:r>
              <a:rPr lang="en-US" sz="1600" err="1">
                <a:solidFill>
                  <a:srgbClr val="212121"/>
                </a:solidFill>
                <a:latin typeface="Univers Light"/>
                <a:cs typeface="Arial"/>
              </a:rPr>
              <a:t>Biohit</a:t>
            </a:r>
            <a:r>
              <a:rPr lang="en-US" sz="1600">
                <a:solidFill>
                  <a:srgbClr val="212121"/>
                </a:solidFill>
                <a:latin typeface="Univers Light"/>
                <a:cs typeface="Arial"/>
              </a:rPr>
              <a:t> </a:t>
            </a:r>
            <a:r>
              <a:rPr lang="en-US" sz="1600">
                <a:solidFill>
                  <a:srgbClr val="212121"/>
                </a:solidFill>
                <a:highlight>
                  <a:srgbClr val="FFFF00"/>
                </a:highlight>
                <a:latin typeface="Univers Light"/>
                <a:cs typeface="Arial"/>
              </a:rPr>
              <a:t>becomes </a:t>
            </a:r>
            <a:r>
              <a:rPr lang="en-US" sz="1600">
                <a:solidFill>
                  <a:srgbClr val="212121"/>
                </a:solidFill>
                <a:latin typeface="Univers Light"/>
                <a:cs typeface="Arial"/>
              </a:rPr>
              <a:t>a focus </a:t>
            </a:r>
            <a:r>
              <a:rPr lang="en-US" sz="1600">
                <a:solidFill>
                  <a:srgbClr val="212121"/>
                </a:solidFill>
                <a:highlight>
                  <a:srgbClr val="FFFF00"/>
                </a:highlight>
                <a:latin typeface="Univers Light"/>
                <a:cs typeface="Arial"/>
              </a:rPr>
              <a:t>supplier </a:t>
            </a:r>
            <a:r>
              <a:rPr lang="en-US" sz="1600">
                <a:solidFill>
                  <a:srgbClr val="212121"/>
                </a:solidFill>
                <a:latin typeface="Univers Light"/>
                <a:cs typeface="Arial"/>
              </a:rPr>
              <a:t>of pipettors and disposable pipettor tips to VWR customers throughout Europe.</a:t>
            </a:r>
            <a:endParaRPr lang="en-US" sz="1600">
              <a:latin typeface="Univers Light"/>
            </a:endParaRPr>
          </a:p>
        </p:txBody>
      </p:sp>
      <p:graphicFrame>
        <p:nvGraphicFramePr>
          <p:cNvPr id="5" name="Content Placeholder 4">
            <a:extLst>
              <a:ext uri="{FF2B5EF4-FFF2-40B4-BE49-F238E27FC236}">
                <a16:creationId xmlns:a16="http://schemas.microsoft.com/office/drawing/2014/main" id="{E20754E0-CC44-C04C-8003-9EAB2F28E240}"/>
              </a:ext>
            </a:extLst>
          </p:cNvPr>
          <p:cNvGraphicFramePr>
            <a:graphicFrameLocks/>
          </p:cNvGraphicFramePr>
          <p:nvPr>
            <p:extLst>
              <p:ext uri="{D42A27DB-BD31-4B8C-83A1-F6EECF244321}">
                <p14:modId xmlns:p14="http://schemas.microsoft.com/office/powerpoint/2010/main" val="65168096"/>
              </p:ext>
            </p:extLst>
          </p:nvPr>
        </p:nvGraphicFramePr>
        <p:xfrm>
          <a:off x="1764603" y="2779967"/>
          <a:ext cx="8662792" cy="3189548"/>
        </p:xfrm>
        <a:graphic>
          <a:graphicData uri="http://schemas.openxmlformats.org/drawingml/2006/table">
            <a:tbl>
              <a:tblPr firstRow="1" bandRow="1">
                <a:tableStyleId>{5C22544A-7EE6-4342-B048-85BDC9FD1C3A}</a:tableStyleId>
              </a:tblPr>
              <a:tblGrid>
                <a:gridCol w="1771055">
                  <a:extLst>
                    <a:ext uri="{9D8B030D-6E8A-4147-A177-3AD203B41FA5}">
                      <a16:colId xmlns:a16="http://schemas.microsoft.com/office/drawing/2014/main" val="3674304981"/>
                    </a:ext>
                  </a:extLst>
                </a:gridCol>
                <a:gridCol w="4196646">
                  <a:extLst>
                    <a:ext uri="{9D8B030D-6E8A-4147-A177-3AD203B41FA5}">
                      <a16:colId xmlns:a16="http://schemas.microsoft.com/office/drawing/2014/main" val="558473376"/>
                    </a:ext>
                  </a:extLst>
                </a:gridCol>
                <a:gridCol w="2695091">
                  <a:extLst>
                    <a:ext uri="{9D8B030D-6E8A-4147-A177-3AD203B41FA5}">
                      <a16:colId xmlns:a16="http://schemas.microsoft.com/office/drawing/2014/main" val="4016493672"/>
                    </a:ext>
                  </a:extLst>
                </a:gridCol>
              </a:tblGrid>
              <a:tr h="599539">
                <a:tc>
                  <a:txBody>
                    <a:bodyPr/>
                    <a:lstStyle/>
                    <a:p>
                      <a:pPr lvl="0" rtl="0">
                        <a:buNone/>
                      </a:pPr>
                      <a:r>
                        <a:rPr lang="en-US" sz="1600" b="1">
                          <a:solidFill>
                            <a:schemeClr val="tx1"/>
                          </a:solidFill>
                          <a:effectLst/>
                        </a:rPr>
                        <a:t>Attack</a:t>
                      </a:r>
                      <a:endParaRPr lang="en-US"/>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lvl="0">
                        <a:buNone/>
                      </a:pPr>
                      <a:r>
                        <a:rPr lang="en-US" sz="1600" b="1" i="0" u="none" strike="noStrike" baseline="0" noProof="0">
                          <a:solidFill>
                            <a:srgbClr val="000000"/>
                          </a:solidFill>
                          <a:effectLst/>
                          <a:latin typeface="Univers Light"/>
                        </a:rPr>
                        <a:t>Changes</a:t>
                      </a:r>
                      <a:endParaRPr lang="en-US"/>
                    </a:p>
                  </a:txBody>
                  <a:tcPr marL="28575" marR="28575" marT="19050" marB="19050" anchor="ctr">
                    <a:lnL w="9524"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cap="flat" cmpd="sng" algn="ctr">
                      <a:solidFill>
                        <a:srgbClr val="CCCCCC"/>
                      </a:solidFill>
                      <a:prstDash val="solid"/>
                      <a:round/>
                      <a:headEnd type="none" w="med" len="med"/>
                      <a:tailEnd type="none" w="med" len="med"/>
                    </a:lnB>
                    <a:noFill/>
                  </a:tcPr>
                </a:tc>
                <a:tc>
                  <a:txBody>
                    <a:bodyPr/>
                    <a:lstStyle/>
                    <a:p>
                      <a:pPr lvl="0">
                        <a:buNone/>
                      </a:pPr>
                      <a:r>
                        <a:rPr lang="en-US" sz="1600" b="1" i="0" u="none" strike="noStrike" baseline="0" noProof="0">
                          <a:solidFill>
                            <a:srgbClr val="000000"/>
                          </a:solidFill>
                          <a:effectLst/>
                          <a:latin typeface="Univers Light"/>
                        </a:rPr>
                        <a:t>num_queries</a:t>
                      </a:r>
                      <a:endParaRPr lang="en-US" err="1"/>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599539">
                <a:tc>
                  <a:txBody>
                    <a:bodyPr/>
                    <a:lstStyle/>
                    <a:p>
                      <a:pPr lvl="0" defTabSz="914400">
                        <a:buNone/>
                        <a:tabLst/>
                        <a:defRPr/>
                      </a:pPr>
                      <a:r>
                        <a:rPr lang="en-US" sz="1600" b="1" i="0" u="none" strike="noStrike" noProof="0" err="1">
                          <a:solidFill>
                            <a:schemeClr val="tx1"/>
                          </a:solidFill>
                          <a:effectLst/>
                          <a:latin typeface="Univers Light"/>
                        </a:rPr>
                        <a:t>Textfooler</a:t>
                      </a:r>
                      <a:endParaRPr lang="en-US" sz="1600" err="1"/>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[[supplier]] =&gt; [[vendors]]</a:t>
                      </a:r>
                    </a:p>
                  </a:txBody>
                  <a:tcPr marL="28575" marR="28575" marT="19050" marB="19050" anchor="ctr">
                    <a:lnL w="9524" cap="flat" cmpd="sng" algn="ctr">
                      <a:solidFill>
                        <a:srgbClr val="CCCCCC"/>
                      </a:solidFill>
                      <a:prstDash val="solid"/>
                      <a:round/>
                      <a:headEnd type="none" w="med" len="med"/>
                      <a:tailEnd type="none" w="med" len="med"/>
                    </a:lnL>
                    <a:lnR w="9524">
                      <a:solidFill>
                        <a:srgbClr val="CCCCCC"/>
                      </a:solidFill>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27</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599539">
                <a:tc>
                  <a:txBody>
                    <a:bodyPr/>
                    <a:lstStyle/>
                    <a:p>
                      <a:pPr lvl="0" defTabSz="914400">
                        <a:buNone/>
                        <a:tabLst/>
                        <a:defRPr/>
                      </a:pPr>
                      <a:r>
                        <a:rPr lang="en-US" sz="1600" b="1" err="1">
                          <a:solidFill>
                            <a:schemeClr val="tx1"/>
                          </a:solidFill>
                          <a:effectLst/>
                        </a:rPr>
                        <a:t>Textbugger</a:t>
                      </a:r>
                      <a:endParaRPr lang="en-US" sz="1600" err="1">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[[supplier]] =&gt; [[purveyor]]</a:t>
                      </a: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31</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599539">
                <a:tc>
                  <a:txBody>
                    <a:bodyPr/>
                    <a:lstStyle/>
                    <a:p>
                      <a:pPr lvl="0" defTabSz="914400">
                        <a:buNone/>
                        <a:tabLst/>
                        <a:defRPr/>
                      </a:pPr>
                      <a:r>
                        <a:rPr lang="en-US" sz="1600" b="1" err="1">
                          <a:solidFill>
                            <a:schemeClr val="tx1"/>
                          </a:solidFill>
                          <a:effectLst/>
                        </a:rPr>
                        <a:t>Deepwordbug</a:t>
                      </a:r>
                      <a:endParaRPr lang="en-US" sz="1600" err="1">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a:solidFill>
                        <a:srgbClr val="CCCCCC"/>
                      </a:solidFill>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[[supplier]] =&gt; [[suppleir]]</a:t>
                      </a: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19</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791392">
                <a:tc>
                  <a:txBody>
                    <a:bodyPr/>
                    <a:lstStyle/>
                    <a:p>
                      <a:pPr lvl="0">
                        <a:buNone/>
                      </a:pPr>
                      <a:r>
                        <a:rPr lang="en-US" sz="1600" b="1">
                          <a:solidFill>
                            <a:schemeClr val="tx1"/>
                          </a:solidFill>
                          <a:effectLst/>
                        </a:rPr>
                        <a:t>PWWS</a:t>
                      </a:r>
                      <a:endParaRPr lang="en-US" sz="1600">
                        <a:solidFill>
                          <a:schemeClr val="tx1"/>
                        </a:solidFill>
                        <a:effectLst/>
                      </a:endParaRPr>
                    </a:p>
                  </a:txBody>
                  <a:tcPr marL="28575" marR="28575" marT="19050" marB="19050" anchor="ctr">
                    <a:lnL w="9524">
                      <a:solidFill>
                        <a:srgbClr val="CCCCCC"/>
                      </a:solidFill>
                    </a:lnL>
                    <a:lnR w="9524">
                      <a:solidFill>
                        <a:srgbClr val="CCCCCC"/>
                      </a:solidFill>
                    </a:lnR>
                    <a:lnT w="9524">
                      <a:solidFill>
                        <a:srgbClr val="CCCCCC"/>
                      </a:solidFill>
                    </a:lnT>
                    <a:lnB w="9524" cap="flat" cmpd="sng" algn="ctr">
                      <a:solidFill>
                        <a:srgbClr val="CCCCCC"/>
                      </a:solidFill>
                      <a:prstDash val="solid"/>
                      <a:round/>
                      <a:headEnd type="none" w="med" len="med"/>
                      <a:tailEnd type="none" w="med" len="med"/>
                    </a:lnB>
                    <a:noFill/>
                  </a:tcPr>
                </a:tc>
                <a:tc>
                  <a:txBody>
                    <a:bodyPr/>
                    <a:lstStyle/>
                    <a:p>
                      <a:pPr lvl="0">
                        <a:buNone/>
                      </a:pPr>
                      <a:r>
                        <a:rPr lang="en-US" sz="1600">
                          <a:solidFill>
                            <a:schemeClr val="tx1"/>
                          </a:solidFill>
                          <a:effectLst/>
                        </a:rPr>
                        <a:t>[[Under]] =&gt; [[below]]</a:t>
                      </a:r>
                      <a:endParaRPr lang="en-US"/>
                    </a:p>
                    <a:p>
                      <a:pPr lvl="0">
                        <a:buNone/>
                      </a:pPr>
                      <a:r>
                        <a:rPr lang="en-US" sz="1600" b="0" i="0" u="none" strike="noStrike" noProof="0">
                          <a:solidFill>
                            <a:srgbClr val="212121"/>
                          </a:solidFill>
                          <a:effectLst/>
                        </a:rPr>
                        <a:t>[[becomes]] </a:t>
                      </a:r>
                      <a:r>
                        <a:rPr lang="en-US" sz="1600" b="0" i="0" u="none" strike="noStrike" noProof="0">
                          <a:solidFill>
                            <a:schemeClr val="tx1"/>
                          </a:solidFill>
                          <a:effectLst/>
                          <a:latin typeface="Univers Light"/>
                        </a:rPr>
                        <a:t>=&gt; [[turn]]</a:t>
                      </a:r>
                      <a:endParaRPr lang="en-US" sz="1600" b="0" i="0" u="none" strike="noStrike" noProof="0">
                        <a:solidFill>
                          <a:srgbClr val="000000"/>
                        </a:solidFill>
                        <a:effectLst/>
                        <a:latin typeface="Univers Light"/>
                      </a:endParaRPr>
                    </a:p>
                  </a:txBody>
                  <a:tcPr marL="28575" marR="28575" marT="19050" marB="19050" anchor="ctr">
                    <a:lnL w="9524"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cap="flat" cmpd="sng" algn="ctr">
                      <a:solidFill>
                        <a:srgbClr val="CCCCCC"/>
                      </a:solidFill>
                      <a:prstDash val="solid"/>
                      <a:round/>
                      <a:headEnd type="none" w="med" len="med"/>
                      <a:tailEnd type="none" w="med" len="med"/>
                    </a:lnB>
                    <a:noFill/>
                  </a:tcPr>
                </a:tc>
                <a:tc>
                  <a:txBody>
                    <a:bodyPr/>
                    <a:lstStyle/>
                    <a:p>
                      <a:pPr rtl="0" fontAlgn="b"/>
                      <a:r>
                        <a:rPr lang="en-US" sz="1600">
                          <a:solidFill>
                            <a:srgbClr val="FF0000"/>
                          </a:solidFill>
                          <a:effectLst/>
                        </a:rPr>
                        <a:t>88</a:t>
                      </a:r>
                    </a:p>
                  </a:txBody>
                  <a:tcPr marL="28575" marR="28575" marT="19050" marB="19050" anchor="ctr">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bl>
          </a:graphicData>
        </a:graphic>
      </p:graphicFrame>
    </p:spTree>
    <p:extLst>
      <p:ext uri="{BB962C8B-B14F-4D97-AF65-F5344CB8AC3E}">
        <p14:creationId xmlns:p14="http://schemas.microsoft.com/office/powerpoint/2010/main" val="23949975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7BBB-E704-2EF9-61F9-08A60E4B518C}"/>
              </a:ext>
            </a:extLst>
          </p:cNvPr>
          <p:cNvSpPr>
            <a:spLocks noGrp="1"/>
          </p:cNvSpPr>
          <p:nvPr>
            <p:ph type="title"/>
          </p:nvPr>
        </p:nvSpPr>
        <p:spPr>
          <a:xfrm>
            <a:off x="1295400" y="624448"/>
            <a:ext cx="9601200" cy="1309687"/>
          </a:xfrm>
        </p:spPr>
        <p:txBody>
          <a:bodyPr/>
          <a:lstStyle/>
          <a:p>
            <a:r>
              <a:rPr lang="en-US"/>
              <a:t>Defense 1 – adversarial training</a:t>
            </a:r>
          </a:p>
        </p:txBody>
      </p:sp>
      <p:sp>
        <p:nvSpPr>
          <p:cNvPr id="3" name="Content Placeholder 2">
            <a:extLst>
              <a:ext uri="{FF2B5EF4-FFF2-40B4-BE49-F238E27FC236}">
                <a16:creationId xmlns:a16="http://schemas.microsoft.com/office/drawing/2014/main" id="{C74A2EA5-6666-7585-E433-074B3FA54162}"/>
              </a:ext>
            </a:extLst>
          </p:cNvPr>
          <p:cNvSpPr>
            <a:spLocks noGrp="1"/>
          </p:cNvSpPr>
          <p:nvPr>
            <p:ph idx="1"/>
          </p:nvPr>
        </p:nvSpPr>
        <p:spPr>
          <a:xfrm>
            <a:off x="1295400" y="2262188"/>
            <a:ext cx="9735152" cy="3643312"/>
          </a:xfrm>
        </p:spPr>
        <p:txBody>
          <a:bodyPr vert="horz" lIns="91440" tIns="45720" rIns="91440" bIns="45720" rtlCol="0" anchor="t">
            <a:normAutofit/>
          </a:bodyPr>
          <a:lstStyle/>
          <a:p>
            <a:r>
              <a:rPr lang="en-US"/>
              <a:t>Issue: </a:t>
            </a:r>
            <a:r>
              <a:rPr lang="en-US" err="1"/>
              <a:t>Textattack’s</a:t>
            </a:r>
            <a:r>
              <a:rPr lang="en-US"/>
              <a:t> adversarial trainer is not compatible with </a:t>
            </a:r>
            <a:r>
              <a:rPr lang="en-US" err="1"/>
              <a:t>deBERTa</a:t>
            </a:r>
            <a:r>
              <a:rPr lang="en-US"/>
              <a:t>/</a:t>
            </a:r>
            <a:r>
              <a:rPr lang="en-US" err="1"/>
              <a:t>distilBERT</a:t>
            </a:r>
            <a:r>
              <a:rPr lang="en-US"/>
              <a:t>.</a:t>
            </a:r>
          </a:p>
          <a:p>
            <a:r>
              <a:rPr lang="en-US"/>
              <a:t>Solution: Generate adversarial training data using the </a:t>
            </a:r>
            <a:r>
              <a:rPr lang="en-US" err="1"/>
              <a:t>Textattack</a:t>
            </a:r>
            <a:r>
              <a:rPr lang="en-US"/>
              <a:t> recipes (combine original and perturbed data), use </a:t>
            </a:r>
            <a:r>
              <a:rPr lang="en-US" err="1"/>
              <a:t>Huggingface’s</a:t>
            </a:r>
            <a:r>
              <a:rPr lang="en-US"/>
              <a:t> transformer trainer on our finetuned models.</a:t>
            </a:r>
          </a:p>
          <a:p>
            <a:r>
              <a:rPr lang="en-US"/>
              <a:t>Adversarial training hyperparameters (same as finetuning parameters)</a:t>
            </a:r>
          </a:p>
          <a:p>
            <a:pPr marL="474980" lvl="1"/>
            <a:r>
              <a:rPr lang="en-US" err="1"/>
              <a:t>learning_rate</a:t>
            </a:r>
            <a:r>
              <a:rPr lang="en-US"/>
              <a:t> = 2e-5</a:t>
            </a:r>
          </a:p>
          <a:p>
            <a:pPr marL="474980" lvl="1"/>
            <a:r>
              <a:rPr lang="en-US" err="1"/>
              <a:t>per_device_train_batch_size</a:t>
            </a:r>
            <a:r>
              <a:rPr lang="en-US"/>
              <a:t> = 8</a:t>
            </a:r>
          </a:p>
          <a:p>
            <a:pPr marL="474980" lvl="1"/>
            <a:r>
              <a:rPr lang="en-US" err="1"/>
              <a:t>weight_decay</a:t>
            </a:r>
            <a:r>
              <a:rPr lang="en-US"/>
              <a:t> = 0.01 </a:t>
            </a:r>
          </a:p>
          <a:p>
            <a:pPr marL="474980" lvl="1"/>
            <a:r>
              <a:rPr lang="en-US" err="1"/>
              <a:t>num_train_epochs</a:t>
            </a:r>
            <a:r>
              <a:rPr lang="en-US"/>
              <a:t> = 2</a:t>
            </a:r>
          </a:p>
          <a:p>
            <a:r>
              <a:rPr lang="en-US"/>
              <a:t>Training dataset size: 2000 (1000 original, 1000 perturbed, from train split) for each dataset.</a:t>
            </a:r>
          </a:p>
        </p:txBody>
      </p:sp>
    </p:spTree>
    <p:extLst>
      <p:ext uri="{BB962C8B-B14F-4D97-AF65-F5344CB8AC3E}">
        <p14:creationId xmlns:p14="http://schemas.microsoft.com/office/powerpoint/2010/main" val="23599647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50F-C6DA-AACA-1D54-F54A877FAED9}"/>
              </a:ext>
            </a:extLst>
          </p:cNvPr>
          <p:cNvSpPr>
            <a:spLocks noGrp="1"/>
          </p:cNvSpPr>
          <p:nvPr>
            <p:ph type="title"/>
          </p:nvPr>
        </p:nvSpPr>
        <p:spPr>
          <a:xfrm>
            <a:off x="1273226" y="197872"/>
            <a:ext cx="10018144" cy="1309687"/>
          </a:xfrm>
        </p:spPr>
        <p:txBody>
          <a:bodyPr/>
          <a:lstStyle/>
          <a:p>
            <a:pPr algn="ctr"/>
            <a:r>
              <a:rPr lang="en-US"/>
              <a:t>Adversarial training examples – </a:t>
            </a:r>
            <a:r>
              <a:rPr lang="en-US" err="1"/>
              <a:t>DeBERTA</a:t>
            </a:r>
            <a:r>
              <a:rPr lang="en-US"/>
              <a:t> on RTE</a:t>
            </a:r>
          </a:p>
        </p:txBody>
      </p:sp>
      <p:graphicFrame>
        <p:nvGraphicFramePr>
          <p:cNvPr id="5" name="Content Placeholder 4">
            <a:extLst>
              <a:ext uri="{FF2B5EF4-FFF2-40B4-BE49-F238E27FC236}">
                <a16:creationId xmlns:a16="http://schemas.microsoft.com/office/drawing/2014/main" id="{87A8DEAC-B645-D4CF-1BCA-C404499FF80C}"/>
              </a:ext>
            </a:extLst>
          </p:cNvPr>
          <p:cNvGraphicFramePr>
            <a:graphicFrameLocks noGrp="1"/>
          </p:cNvGraphicFramePr>
          <p:nvPr>
            <p:ph idx="1"/>
            <p:extLst>
              <p:ext uri="{D42A27DB-BD31-4B8C-83A1-F6EECF244321}">
                <p14:modId xmlns:p14="http://schemas.microsoft.com/office/powerpoint/2010/main" val="3736384262"/>
              </p:ext>
            </p:extLst>
          </p:nvPr>
        </p:nvGraphicFramePr>
        <p:xfrm>
          <a:off x="1375961" y="4794558"/>
          <a:ext cx="9601183" cy="1653540"/>
        </p:xfrm>
        <a:graphic>
          <a:graphicData uri="http://schemas.openxmlformats.org/drawingml/2006/table">
            <a:tbl>
              <a:tblPr firstRow="1" bandRow="1">
                <a:tableStyleId>{5C22544A-7EE6-4342-B048-85BDC9FD1C3A}</a:tableStyleId>
              </a:tblPr>
              <a:tblGrid>
                <a:gridCol w="1460499">
                  <a:extLst>
                    <a:ext uri="{9D8B030D-6E8A-4147-A177-3AD203B41FA5}">
                      <a16:colId xmlns:a16="http://schemas.microsoft.com/office/drawing/2014/main" val="3674304981"/>
                    </a:ext>
                  </a:extLst>
                </a:gridCol>
                <a:gridCol w="3460750">
                  <a:extLst>
                    <a:ext uri="{9D8B030D-6E8A-4147-A177-3AD203B41FA5}">
                      <a16:colId xmlns:a16="http://schemas.microsoft.com/office/drawing/2014/main" val="558473376"/>
                    </a:ext>
                  </a:extLst>
                </a:gridCol>
                <a:gridCol w="2222500">
                  <a:extLst>
                    <a:ext uri="{9D8B030D-6E8A-4147-A177-3AD203B41FA5}">
                      <a16:colId xmlns:a16="http://schemas.microsoft.com/office/drawing/2014/main" val="4016493672"/>
                    </a:ext>
                  </a:extLst>
                </a:gridCol>
                <a:gridCol w="2457434">
                  <a:extLst>
                    <a:ext uri="{9D8B030D-6E8A-4147-A177-3AD203B41FA5}">
                      <a16:colId xmlns:a16="http://schemas.microsoft.com/office/drawing/2014/main" val="2700327286"/>
                    </a:ext>
                  </a:extLst>
                </a:gridCol>
              </a:tblGrid>
              <a:tr h="200025">
                <a:tc>
                  <a:txBody>
                    <a:bodyPr/>
                    <a:lstStyle/>
                    <a:p>
                      <a:pPr rtl="0" fontAlgn="b"/>
                      <a:r>
                        <a:rPr lang="en-US" sz="1600" b="1">
                          <a:solidFill>
                            <a:schemeClr val="tx1"/>
                          </a:solidFill>
                          <a:effectLst/>
                        </a:rPr>
                        <a:t>Attack</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600" b="1">
                          <a:solidFill>
                            <a:schemeClr val="tx1"/>
                          </a:solidFill>
                          <a:effectLst/>
                        </a:rPr>
                        <a:t>Changes</a:t>
                      </a:r>
                    </a:p>
                  </a:txBody>
                  <a:tcPr marL="28575" marR="28575" marT="19050" marB="19050" anchor="b">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600" b="1">
                          <a:solidFill>
                            <a:schemeClr val="tx1"/>
                          </a:solidFill>
                          <a:effectLst/>
                        </a:rPr>
                        <a:t>Output after Attack</a:t>
                      </a: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600" b="1">
                          <a:solidFill>
                            <a:schemeClr val="tx1"/>
                          </a:solidFill>
                          <a:effectLst/>
                        </a:rPr>
                        <a:t>Output after Defense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200025">
                <a:tc>
                  <a:txBody>
                    <a:bodyPr/>
                    <a:lstStyle/>
                    <a:p>
                      <a:pPr lvl="0">
                        <a:buNone/>
                      </a:pPr>
                      <a:r>
                        <a:rPr lang="en-US" sz="1600" b="1" i="0" u="none" strike="noStrike" noProof="0">
                          <a:solidFill>
                            <a:schemeClr val="tx1"/>
                          </a:solidFill>
                          <a:effectLst/>
                          <a:latin typeface="Univers Light"/>
                        </a:rPr>
                        <a:t>Textfooler</a:t>
                      </a:r>
                      <a:endParaRPr lang="en-US" sz="1600" err="1"/>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[[reality]] =&gt; [[truth]]</a:t>
                      </a:r>
                    </a:p>
                  </a:txBody>
                  <a:tcPr marL="28575" marR="28575" marT="19050" marB="19050" anchor="b">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600">
                          <a:solidFill>
                            <a:srgbClr val="FF0000"/>
                          </a:solidFill>
                          <a:effectLst/>
                        </a:rPr>
                        <a:t>Not entailment</a:t>
                      </a: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600">
                          <a:solidFill>
                            <a:schemeClr val="accent4">
                              <a:lumMod val="75000"/>
                            </a:schemeClr>
                          </a:solidFill>
                          <a:effectLst/>
                        </a:rPr>
                        <a:t>Entailment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200025">
                <a:tc>
                  <a:txBody>
                    <a:bodyPr/>
                    <a:lstStyle/>
                    <a:p>
                      <a:pPr lvl="0">
                        <a:buNone/>
                      </a:pPr>
                      <a:r>
                        <a:rPr lang="en-US" sz="1600" b="1">
                          <a:solidFill>
                            <a:schemeClr val="tx1"/>
                          </a:solidFill>
                          <a:effectLst/>
                        </a:rPr>
                        <a:t>Textbugger</a:t>
                      </a:r>
                      <a:endParaRPr lang="en-US" sz="1600" err="1">
                        <a:solidFill>
                          <a:schemeClr val="tx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[[Osbournes]] =&gt; [[</a:t>
                      </a:r>
                      <a:r>
                        <a:rPr lang="en-US" sz="1600" b="0" i="0" u="none" strike="noStrike" kern="1200" err="1">
                          <a:solidFill>
                            <a:schemeClr val="tx1"/>
                          </a:solidFill>
                          <a:effectLst/>
                          <a:latin typeface="+mn-lt"/>
                          <a:ea typeface="+mn-ea"/>
                          <a:cs typeface="+mn-cs"/>
                        </a:rPr>
                        <a:t>Osbouⲅnes</a:t>
                      </a:r>
                      <a:r>
                        <a:rPr lang="en-US" sz="1600">
                          <a:solidFill>
                            <a:schemeClr val="tx1"/>
                          </a:solidFill>
                          <a:effectLst/>
                        </a:rPr>
                        <a:t>]]</a:t>
                      </a:r>
                    </a:p>
                  </a:txBody>
                  <a:tcPr marL="28575" marR="28575" marT="19050" marB="19050" anchor="b">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Not entailment</a:t>
                      </a: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600">
                          <a:solidFill>
                            <a:schemeClr val="accent4">
                              <a:lumMod val="75000"/>
                            </a:schemeClr>
                          </a:solidFill>
                          <a:effectLst/>
                        </a:rPr>
                        <a:t>Entailment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200025">
                <a:tc>
                  <a:txBody>
                    <a:bodyPr/>
                    <a:lstStyle/>
                    <a:p>
                      <a:pPr lvl="0">
                        <a:buNone/>
                      </a:pPr>
                      <a:r>
                        <a:rPr lang="en-US" sz="1600" b="1">
                          <a:solidFill>
                            <a:schemeClr val="tx1"/>
                          </a:solidFill>
                          <a:effectLst/>
                        </a:rPr>
                        <a:t>Deepwordbug</a:t>
                      </a:r>
                      <a:endParaRPr lang="en-US" sz="1600" err="1">
                        <a:solidFill>
                          <a:schemeClr val="tx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[[Osbournes]] =&gt; [[Osbournus]]</a:t>
                      </a:r>
                    </a:p>
                  </a:txBody>
                  <a:tcPr marL="28575" marR="28575" marT="19050" marB="19050" anchor="b">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Not entailment</a:t>
                      </a: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600">
                          <a:solidFill>
                            <a:schemeClr val="accent4">
                              <a:lumMod val="75000"/>
                            </a:schemeClr>
                          </a:solidFill>
                          <a:effectLst/>
                        </a:rPr>
                        <a:t>Entailment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200025">
                <a:tc>
                  <a:txBody>
                    <a:bodyPr/>
                    <a:lstStyle/>
                    <a:p>
                      <a:pPr lvl="0">
                        <a:buNone/>
                      </a:pPr>
                      <a:r>
                        <a:rPr lang="en-US" sz="1600" b="1">
                          <a:solidFill>
                            <a:schemeClr val="tx1"/>
                          </a:solidFill>
                          <a:effectLst/>
                        </a:rPr>
                        <a:t>PWWS</a:t>
                      </a:r>
                      <a:endParaRPr lang="en-US" sz="16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600">
                          <a:solidFill>
                            <a:schemeClr val="tx1"/>
                          </a:solidFill>
                          <a:effectLst/>
                        </a:rPr>
                        <a:t>[[reality]] =&gt; [[realism]]</a:t>
                      </a:r>
                    </a:p>
                    <a:p>
                      <a:pPr lvl="0">
                        <a:buNone/>
                      </a:pPr>
                      <a:r>
                        <a:rPr lang="en-US" sz="1600">
                          <a:solidFill>
                            <a:schemeClr val="tx1"/>
                          </a:solidFill>
                          <a:effectLst/>
                        </a:rPr>
                        <a:t>[[show]] =&gt; [[record]]</a:t>
                      </a:r>
                    </a:p>
                  </a:txBody>
                  <a:tcPr marL="28575" marR="28575" marT="19050" marB="19050" anchor="b">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Not entailment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600">
                          <a:solidFill>
                            <a:schemeClr val="accent4">
                              <a:lumMod val="75000"/>
                            </a:schemeClr>
                          </a:solidFill>
                          <a:effectLst/>
                        </a:rPr>
                        <a:t>Entailment</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bl>
          </a:graphicData>
        </a:graphic>
      </p:graphicFrame>
      <p:sp>
        <p:nvSpPr>
          <p:cNvPr id="4" name="TextBox 3">
            <a:extLst>
              <a:ext uri="{FF2B5EF4-FFF2-40B4-BE49-F238E27FC236}">
                <a16:creationId xmlns:a16="http://schemas.microsoft.com/office/drawing/2014/main" id="{DC9B1277-FAAB-DFFE-B0D2-482903C6481B}"/>
              </a:ext>
            </a:extLst>
          </p:cNvPr>
          <p:cNvSpPr txBox="1"/>
          <p:nvPr/>
        </p:nvSpPr>
        <p:spPr>
          <a:xfrm>
            <a:off x="1314578" y="1850037"/>
            <a:ext cx="9746370" cy="2554545"/>
          </a:xfrm>
          <a:prstGeom prst="rect">
            <a:avLst/>
          </a:prstGeom>
          <a:noFill/>
        </p:spPr>
        <p:txBody>
          <a:bodyPr wrap="square" lIns="91440" tIns="45720" rIns="91440" bIns="45720" anchor="t">
            <a:spAutoFit/>
          </a:bodyPr>
          <a:lstStyle/>
          <a:p>
            <a:pPr algn="just" rtl="0" fontAlgn="b"/>
            <a:r>
              <a:rPr lang="en-US" sz="1600">
                <a:solidFill>
                  <a:srgbClr val="212121"/>
                </a:solidFill>
                <a:effectLst/>
              </a:rPr>
              <a:t>Sentence1: A number of the items that he auctioned off over the two day period have been seen on his </a:t>
            </a:r>
            <a:r>
              <a:rPr lang="en-US" sz="1600">
                <a:solidFill>
                  <a:srgbClr val="212121"/>
                </a:solidFill>
                <a:effectLst/>
                <a:highlight>
                  <a:srgbClr val="FFFF00"/>
                </a:highlight>
              </a:rPr>
              <a:t>reality</a:t>
            </a:r>
            <a:r>
              <a:rPr lang="en-US" sz="1600">
                <a:solidFill>
                  <a:srgbClr val="212121"/>
                </a:solidFill>
                <a:effectLst/>
              </a:rPr>
              <a:t> TV show The </a:t>
            </a:r>
            <a:r>
              <a:rPr lang="en-US" sz="1600">
                <a:solidFill>
                  <a:srgbClr val="212121"/>
                </a:solidFill>
                <a:effectLst/>
                <a:highlight>
                  <a:srgbClr val="FFFF00"/>
                </a:highlight>
              </a:rPr>
              <a:t>Osbournes</a:t>
            </a:r>
            <a:r>
              <a:rPr lang="en-US" sz="1600">
                <a:solidFill>
                  <a:srgbClr val="212121"/>
                </a:solidFill>
                <a:effectLst/>
              </a:rPr>
              <a:t>, which featured home life with Sharon, Ozzy and their two children. Amongst some of the higher-priced items were a carved walnut Victorian-style custom built pool table which raised $11,250, a painting from </a:t>
            </a:r>
            <a:r>
              <a:rPr lang="en-US" sz="1600" err="1">
                <a:solidFill>
                  <a:srgbClr val="212121"/>
                </a:solidFill>
                <a:effectLst/>
              </a:rPr>
              <a:t>Edourad</a:t>
            </a:r>
            <a:r>
              <a:rPr lang="en-US" sz="1600">
                <a:solidFill>
                  <a:srgbClr val="212121"/>
                </a:solidFill>
                <a:effectLst/>
              </a:rPr>
              <a:t> </a:t>
            </a:r>
            <a:r>
              <a:rPr lang="en-US" sz="1600" err="1">
                <a:solidFill>
                  <a:srgbClr val="212121"/>
                </a:solidFill>
                <a:effectLst/>
              </a:rPr>
              <a:t>Drouot</a:t>
            </a:r>
            <a:r>
              <a:rPr lang="en-US" sz="1600">
                <a:solidFill>
                  <a:srgbClr val="212121"/>
                </a:solidFill>
                <a:effectLst/>
              </a:rPr>
              <a:t> which fetched $10,500, a pair of Ozzy's famous round glasses which raised $5,250 and a dog bed given to Sharon by Elton John which sold for $2,375.</a:t>
            </a:r>
            <a:endParaRPr lang="en-US"/>
          </a:p>
          <a:p>
            <a:pPr lvl="0" algn="just">
              <a:buNone/>
            </a:pPr>
            <a:endParaRPr lang="en-US" sz="1600">
              <a:solidFill>
                <a:srgbClr val="212121"/>
              </a:solidFill>
              <a:effectLst/>
            </a:endParaRPr>
          </a:p>
          <a:p>
            <a:pPr lvl="0" algn="just">
              <a:buNone/>
            </a:pPr>
            <a:r>
              <a:rPr lang="en-US" sz="1600" b="0" i="0" u="none" strike="noStrike" noProof="0">
                <a:solidFill>
                  <a:srgbClr val="212121"/>
                </a:solidFill>
                <a:effectLst/>
                <a:latin typeface="Univers Light"/>
              </a:rPr>
              <a:t>Sentence2: "The Osbournes" is the name of a reality </a:t>
            </a:r>
            <a:r>
              <a:rPr lang="en-US" sz="1600" b="0" i="0" u="none" strike="noStrike" noProof="0">
                <a:solidFill>
                  <a:srgbClr val="212121"/>
                </a:solidFill>
                <a:effectLst/>
                <a:highlight>
                  <a:srgbClr val="FFFF00"/>
                </a:highlight>
                <a:latin typeface="Univers Light"/>
              </a:rPr>
              <a:t>show</a:t>
            </a:r>
            <a:r>
              <a:rPr lang="en-US" sz="1600" b="0" i="0" u="none" strike="noStrike" noProof="0">
                <a:solidFill>
                  <a:srgbClr val="212121"/>
                </a:solidFill>
                <a:effectLst/>
                <a:latin typeface="Univers Light"/>
              </a:rPr>
              <a:t> starring Ozzy Osbourne.</a:t>
            </a:r>
          </a:p>
          <a:p>
            <a:pPr algn="just"/>
            <a:endParaRPr lang="en-US" sz="1600">
              <a:solidFill>
                <a:srgbClr val="212121"/>
              </a:solidFill>
            </a:endParaRPr>
          </a:p>
          <a:p>
            <a:pPr algn="just"/>
            <a:r>
              <a:rPr lang="en-US" sz="1600">
                <a:solidFill>
                  <a:srgbClr val="212121"/>
                </a:solidFill>
              </a:rPr>
              <a:t>Ground Truth: </a:t>
            </a:r>
            <a:r>
              <a:rPr lang="en-US" sz="1600">
                <a:solidFill>
                  <a:schemeClr val="accent4">
                    <a:lumMod val="75000"/>
                  </a:schemeClr>
                </a:solidFill>
              </a:rPr>
              <a:t>Entailment</a:t>
            </a:r>
            <a:r>
              <a:rPr lang="en-US" sz="1600">
                <a:solidFill>
                  <a:srgbClr val="212121"/>
                </a:solidFill>
              </a:rPr>
              <a:t> </a:t>
            </a:r>
          </a:p>
          <a:p>
            <a:pPr algn="just"/>
            <a:r>
              <a:rPr lang="en-US" sz="1600">
                <a:solidFill>
                  <a:srgbClr val="212121"/>
                </a:solidFill>
              </a:rPr>
              <a:t>Model Output: </a:t>
            </a:r>
            <a:r>
              <a:rPr lang="en-US" sz="1600">
                <a:solidFill>
                  <a:schemeClr val="accent4">
                    <a:lumMod val="75000"/>
                  </a:schemeClr>
                </a:solidFill>
              </a:rPr>
              <a:t>Entailment</a:t>
            </a:r>
          </a:p>
        </p:txBody>
      </p:sp>
    </p:spTree>
    <p:extLst>
      <p:ext uri="{BB962C8B-B14F-4D97-AF65-F5344CB8AC3E}">
        <p14:creationId xmlns:p14="http://schemas.microsoft.com/office/powerpoint/2010/main" val="39388620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50F-C6DA-AACA-1D54-F54A877FAED9}"/>
              </a:ext>
            </a:extLst>
          </p:cNvPr>
          <p:cNvSpPr>
            <a:spLocks noGrp="1"/>
          </p:cNvSpPr>
          <p:nvPr>
            <p:ph type="title"/>
          </p:nvPr>
        </p:nvSpPr>
        <p:spPr>
          <a:xfrm>
            <a:off x="1299206" y="-123362"/>
            <a:ext cx="9808524" cy="1558165"/>
          </a:xfrm>
        </p:spPr>
        <p:txBody>
          <a:bodyPr/>
          <a:lstStyle/>
          <a:p>
            <a:pPr algn="ctr"/>
            <a:r>
              <a:rPr lang="en-US"/>
              <a:t>Adversarial training </a:t>
            </a:r>
            <a:r>
              <a:rPr lang="en-US" err="1"/>
              <a:t>ExaMples</a:t>
            </a:r>
            <a:r>
              <a:rPr lang="en-US"/>
              <a:t>–</a:t>
            </a:r>
            <a:r>
              <a:rPr lang="en-US" err="1"/>
              <a:t>DeBERTA</a:t>
            </a:r>
            <a:r>
              <a:rPr lang="en-US"/>
              <a:t> on MRPC</a:t>
            </a:r>
          </a:p>
        </p:txBody>
      </p:sp>
      <p:graphicFrame>
        <p:nvGraphicFramePr>
          <p:cNvPr id="5" name="Content Placeholder 4">
            <a:extLst>
              <a:ext uri="{FF2B5EF4-FFF2-40B4-BE49-F238E27FC236}">
                <a16:creationId xmlns:a16="http://schemas.microsoft.com/office/drawing/2014/main" id="{87A8DEAC-B645-D4CF-1BCA-C404499FF80C}"/>
              </a:ext>
            </a:extLst>
          </p:cNvPr>
          <p:cNvGraphicFramePr>
            <a:graphicFrameLocks noGrp="1"/>
          </p:cNvGraphicFramePr>
          <p:nvPr>
            <p:ph idx="1"/>
            <p:extLst>
              <p:ext uri="{D42A27DB-BD31-4B8C-83A1-F6EECF244321}">
                <p14:modId xmlns:p14="http://schemas.microsoft.com/office/powerpoint/2010/main" val="2469572718"/>
              </p:ext>
            </p:extLst>
          </p:nvPr>
        </p:nvGraphicFramePr>
        <p:xfrm>
          <a:off x="1297769" y="3752050"/>
          <a:ext cx="4473853" cy="2385060"/>
        </p:xfrm>
        <a:graphic>
          <a:graphicData uri="http://schemas.openxmlformats.org/drawingml/2006/table">
            <a:tbl>
              <a:tblPr firstRow="1" bandRow="1">
                <a:tableStyleId>{5C22544A-7EE6-4342-B048-85BDC9FD1C3A}</a:tableStyleId>
              </a:tblPr>
              <a:tblGrid>
                <a:gridCol w="1117185">
                  <a:extLst>
                    <a:ext uri="{9D8B030D-6E8A-4147-A177-3AD203B41FA5}">
                      <a16:colId xmlns:a16="http://schemas.microsoft.com/office/drawing/2014/main" val="3674304981"/>
                    </a:ext>
                  </a:extLst>
                </a:gridCol>
                <a:gridCol w="1175964">
                  <a:extLst>
                    <a:ext uri="{9D8B030D-6E8A-4147-A177-3AD203B41FA5}">
                      <a16:colId xmlns:a16="http://schemas.microsoft.com/office/drawing/2014/main" val="558473376"/>
                    </a:ext>
                  </a:extLst>
                </a:gridCol>
                <a:gridCol w="1035616">
                  <a:extLst>
                    <a:ext uri="{9D8B030D-6E8A-4147-A177-3AD203B41FA5}">
                      <a16:colId xmlns:a16="http://schemas.microsoft.com/office/drawing/2014/main" val="4016493672"/>
                    </a:ext>
                  </a:extLst>
                </a:gridCol>
                <a:gridCol w="1145088">
                  <a:extLst>
                    <a:ext uri="{9D8B030D-6E8A-4147-A177-3AD203B41FA5}">
                      <a16:colId xmlns:a16="http://schemas.microsoft.com/office/drawing/2014/main" val="2700327286"/>
                    </a:ext>
                  </a:extLst>
                </a:gridCol>
              </a:tblGrid>
              <a:tr h="200025">
                <a:tc>
                  <a:txBody>
                    <a:bodyPr/>
                    <a:lstStyle/>
                    <a:p>
                      <a:pPr rtl="0" fontAlgn="b"/>
                      <a:r>
                        <a:rPr lang="en-US" sz="1200" b="1">
                          <a:solidFill>
                            <a:schemeClr val="tx1"/>
                          </a:solidFill>
                          <a:effectLst/>
                        </a:rPr>
                        <a:t>Attack</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200" b="1">
                          <a:solidFill>
                            <a:schemeClr val="tx1"/>
                          </a:solidFill>
                          <a:effectLst/>
                        </a:rPr>
                        <a:t>Changes</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200" b="1">
                          <a:solidFill>
                            <a:schemeClr val="tx1"/>
                          </a:solidFill>
                          <a:effectLst/>
                        </a:rPr>
                        <a:t>Output after Attack</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200" b="1">
                          <a:solidFill>
                            <a:schemeClr val="tx1"/>
                          </a:solidFill>
                          <a:effectLst/>
                        </a:rPr>
                        <a:t>Output after Defense</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200025">
                <a:tc>
                  <a:txBody>
                    <a:bodyPr/>
                    <a:lstStyle/>
                    <a:p>
                      <a:pPr lvl="0">
                        <a:buNone/>
                      </a:pPr>
                      <a:r>
                        <a:rPr lang="en-US" sz="1200" b="1" i="0" u="none" strike="noStrike" noProof="0">
                          <a:solidFill>
                            <a:schemeClr val="tx1"/>
                          </a:solidFill>
                          <a:effectLst/>
                          <a:latin typeface="Univers Light"/>
                        </a:rPr>
                        <a:t>Textfooler</a:t>
                      </a:r>
                      <a:endParaRPr lang="en-US" sz="1200" err="1"/>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ffectLst/>
                        </a:rPr>
                        <a:t>[[find]] =&gt; [[arrive]]</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200">
                          <a:solidFill>
                            <a:srgbClr val="FF0000"/>
                          </a:solidFill>
                          <a:effectLst/>
                        </a:rPr>
                        <a:t>Not equivalent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200">
                          <a:solidFill>
                            <a:srgbClr val="FF0000"/>
                          </a:solidFill>
                          <a:effectLst/>
                        </a:rPr>
                        <a:t>Not equivalent</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200025">
                <a:tc>
                  <a:txBody>
                    <a:bodyPr/>
                    <a:lstStyle/>
                    <a:p>
                      <a:pPr lvl="0">
                        <a:buNone/>
                      </a:pPr>
                      <a:r>
                        <a:rPr lang="en-US" sz="1200" b="1">
                          <a:solidFill>
                            <a:schemeClr val="tx1"/>
                          </a:solidFill>
                          <a:effectLst/>
                        </a:rPr>
                        <a:t>Textbugger</a:t>
                      </a:r>
                      <a:endParaRPr lang="en-US" sz="1200" err="1">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ffectLst/>
                        </a:rPr>
                        <a:t>[[find]] =&gt; [[</a:t>
                      </a:r>
                      <a:r>
                        <a:rPr lang="en-US" sz="1200" b="0" i="0" u="none" strike="noStrike" kern="1200">
                          <a:solidFill>
                            <a:schemeClr val="dk1"/>
                          </a:solidFill>
                          <a:effectLst/>
                          <a:latin typeface="+mn-lt"/>
                          <a:ea typeface="+mn-ea"/>
                          <a:cs typeface="+mn-cs"/>
                        </a:rPr>
                        <a:t>fi</a:t>
                      </a:r>
                      <a:r>
                        <a:rPr lang="hy-AM" sz="1200" b="0" i="0" u="none" strike="noStrike" kern="1200">
                          <a:solidFill>
                            <a:schemeClr val="dk1"/>
                          </a:solidFill>
                          <a:effectLst/>
                          <a:latin typeface="+mn-lt"/>
                          <a:ea typeface="+mn-ea"/>
                          <a:cs typeface="+mn-cs"/>
                        </a:rPr>
                        <a:t>ո</a:t>
                      </a:r>
                      <a:r>
                        <a:rPr lang="en-US" sz="1200" b="0" i="0" u="none" strike="noStrike" kern="1200">
                          <a:solidFill>
                            <a:schemeClr val="dk1"/>
                          </a:solidFill>
                          <a:effectLst/>
                          <a:latin typeface="+mn-lt"/>
                          <a:ea typeface="+mn-ea"/>
                          <a:cs typeface="+mn-cs"/>
                        </a:rPr>
                        <a:t>d</a:t>
                      </a:r>
                      <a:r>
                        <a:rPr lang="en-US" sz="1200">
                          <a:solidFill>
                            <a:schemeClr val="tx1"/>
                          </a:solidFill>
                          <a:effectLst/>
                        </a:rPr>
                        <a:t>]]</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200025">
                <a:tc>
                  <a:txBody>
                    <a:bodyPr/>
                    <a:lstStyle/>
                    <a:p>
                      <a:pPr lvl="0">
                        <a:buNone/>
                      </a:pPr>
                      <a:r>
                        <a:rPr lang="en-US" sz="1200" b="1" err="1">
                          <a:solidFill>
                            <a:schemeClr val="tx1"/>
                          </a:solidFill>
                          <a:effectLst/>
                        </a:rPr>
                        <a:t>Deepwordbug</a:t>
                      </a:r>
                      <a:endParaRPr lang="en-US" sz="12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ffectLst/>
                        </a:rPr>
                        <a:t>[[find]] =&gt; [[</a:t>
                      </a:r>
                      <a:r>
                        <a:rPr lang="en-US" sz="1200" err="1">
                          <a:solidFill>
                            <a:schemeClr val="tx1"/>
                          </a:solidFill>
                          <a:effectLst/>
                        </a:rPr>
                        <a:t>fknd</a:t>
                      </a:r>
                      <a:r>
                        <a:rPr lang="en-US" sz="1200">
                          <a:solidFill>
                            <a:schemeClr val="tx1"/>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ffectLst/>
                        </a:rPr>
                        <a:t>[[home]] =&gt; [[</a:t>
                      </a:r>
                      <a:r>
                        <a:rPr lang="en-US" sz="1200" err="1">
                          <a:solidFill>
                            <a:schemeClr val="tx1"/>
                          </a:solidFill>
                          <a:effectLst/>
                        </a:rPr>
                        <a:t>hoem</a:t>
                      </a:r>
                      <a:r>
                        <a:rPr lang="en-US" sz="1200">
                          <a:solidFill>
                            <a:schemeClr val="tx1"/>
                          </a:solidFill>
                          <a:effectLst/>
                        </a:rPr>
                        <a:t>]]</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200025">
                <a:tc>
                  <a:txBody>
                    <a:bodyPr/>
                    <a:lstStyle/>
                    <a:p>
                      <a:pPr lvl="0">
                        <a:buNone/>
                      </a:pPr>
                      <a:r>
                        <a:rPr lang="en-US" sz="1200" b="1">
                          <a:solidFill>
                            <a:schemeClr val="tx1"/>
                          </a:solidFill>
                          <a:effectLst/>
                        </a:rPr>
                        <a:t>PWWS</a:t>
                      </a:r>
                      <a:endParaRPr lang="en-US" sz="12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200">
                          <a:solidFill>
                            <a:schemeClr val="tx1"/>
                          </a:solidFill>
                          <a:effectLst/>
                        </a:rPr>
                        <a:t>[[home]] =&gt; [[family]]</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bl>
          </a:graphicData>
        </a:graphic>
      </p:graphicFrame>
      <p:sp>
        <p:nvSpPr>
          <p:cNvPr id="4" name="TextBox 3">
            <a:extLst>
              <a:ext uri="{FF2B5EF4-FFF2-40B4-BE49-F238E27FC236}">
                <a16:creationId xmlns:a16="http://schemas.microsoft.com/office/drawing/2014/main" id="{DC9B1277-FAAB-DFFE-B0D2-482903C6481B}"/>
              </a:ext>
            </a:extLst>
          </p:cNvPr>
          <p:cNvSpPr txBox="1"/>
          <p:nvPr/>
        </p:nvSpPr>
        <p:spPr>
          <a:xfrm>
            <a:off x="1297769" y="1508258"/>
            <a:ext cx="4798231" cy="1938992"/>
          </a:xfrm>
          <a:prstGeom prst="rect">
            <a:avLst/>
          </a:prstGeom>
          <a:noFill/>
        </p:spPr>
        <p:txBody>
          <a:bodyPr wrap="square" lIns="91440" tIns="45720" rIns="91440" bIns="45720" anchor="t">
            <a:spAutoFit/>
          </a:bodyPr>
          <a:lstStyle/>
          <a:p>
            <a:pPr rtl="0" fontAlgn="b"/>
            <a:r>
              <a:rPr lang="en-US" sz="1200">
                <a:solidFill>
                  <a:srgbClr val="212121"/>
                </a:solidFill>
                <a:effectLst/>
              </a:rPr>
              <a:t>Sentence1:Unable to </a:t>
            </a:r>
            <a:r>
              <a:rPr lang="en-US" sz="1200">
                <a:solidFill>
                  <a:srgbClr val="212121"/>
                </a:solidFill>
                <a:effectLst/>
                <a:highlight>
                  <a:srgbClr val="FFFF00"/>
                </a:highlight>
              </a:rPr>
              <a:t>find</a:t>
            </a:r>
            <a:r>
              <a:rPr lang="en-US" sz="1200">
                <a:solidFill>
                  <a:srgbClr val="212121"/>
                </a:solidFill>
                <a:effectLst/>
              </a:rPr>
              <a:t> a </a:t>
            </a:r>
            <a:r>
              <a:rPr lang="en-US" sz="1200">
                <a:solidFill>
                  <a:srgbClr val="212121"/>
                </a:solidFill>
                <a:effectLst/>
                <a:highlight>
                  <a:srgbClr val="FFFF00"/>
                </a:highlight>
              </a:rPr>
              <a:t>home</a:t>
            </a:r>
            <a:r>
              <a:rPr lang="en-US" sz="1200">
                <a:solidFill>
                  <a:srgbClr val="212121"/>
                </a:solidFill>
                <a:effectLst/>
              </a:rPr>
              <a:t> for him , a judge told mental health authorities they needed to find supervised housing and treatment for DeVries somewhere in California.</a:t>
            </a:r>
          </a:p>
          <a:p>
            <a:pPr rtl="0" fontAlgn="b"/>
            <a:endParaRPr lang="en-US" sz="1200">
              <a:solidFill>
                <a:srgbClr val="212121"/>
              </a:solidFill>
              <a:effectLst/>
            </a:endParaRPr>
          </a:p>
          <a:p>
            <a:pPr rtl="0" fontAlgn="b"/>
            <a:r>
              <a:rPr lang="en-US" sz="1200">
                <a:solidFill>
                  <a:srgbClr val="212121"/>
                </a:solidFill>
                <a:effectLst/>
              </a:rPr>
              <a:t>Sentence2: The judge had told the state Department of Mental Health to find supervised housing and treatment for DeVries somewhere in California .</a:t>
            </a:r>
          </a:p>
          <a:p>
            <a:endParaRPr lang="en-US" sz="1200">
              <a:solidFill>
                <a:srgbClr val="212121"/>
              </a:solidFill>
            </a:endParaRPr>
          </a:p>
          <a:p>
            <a:r>
              <a:rPr lang="en-US" sz="1200">
                <a:solidFill>
                  <a:srgbClr val="212121"/>
                </a:solidFill>
              </a:rPr>
              <a:t>Ground Truth: </a:t>
            </a:r>
            <a:r>
              <a:rPr lang="en-US" sz="1200">
                <a:solidFill>
                  <a:schemeClr val="accent4">
                    <a:lumMod val="75000"/>
                  </a:schemeClr>
                </a:solidFill>
              </a:rPr>
              <a:t>Equivalent</a:t>
            </a:r>
            <a:r>
              <a:rPr lang="en-US" sz="1200">
                <a:solidFill>
                  <a:srgbClr val="212121"/>
                </a:solidFill>
              </a:rPr>
              <a:t> </a:t>
            </a:r>
          </a:p>
          <a:p>
            <a:r>
              <a:rPr lang="en-US" sz="1200">
                <a:solidFill>
                  <a:srgbClr val="212121"/>
                </a:solidFill>
              </a:rPr>
              <a:t>Model Output: </a:t>
            </a:r>
            <a:r>
              <a:rPr lang="en-US" sz="1200">
                <a:solidFill>
                  <a:schemeClr val="accent4">
                    <a:lumMod val="75000"/>
                  </a:schemeClr>
                </a:solidFill>
              </a:rPr>
              <a:t>Equivalent</a:t>
            </a:r>
          </a:p>
        </p:txBody>
      </p:sp>
      <p:graphicFrame>
        <p:nvGraphicFramePr>
          <p:cNvPr id="3" name="Content Placeholder 4">
            <a:extLst>
              <a:ext uri="{FF2B5EF4-FFF2-40B4-BE49-F238E27FC236}">
                <a16:creationId xmlns:a16="http://schemas.microsoft.com/office/drawing/2014/main" id="{01C8FD15-1016-AA00-4218-8367E741F321}"/>
              </a:ext>
            </a:extLst>
          </p:cNvPr>
          <p:cNvGraphicFramePr>
            <a:graphicFrameLocks/>
          </p:cNvGraphicFramePr>
          <p:nvPr>
            <p:extLst>
              <p:ext uri="{D42A27DB-BD31-4B8C-83A1-F6EECF244321}">
                <p14:modId xmlns:p14="http://schemas.microsoft.com/office/powerpoint/2010/main" val="2567077333"/>
              </p:ext>
            </p:extLst>
          </p:nvPr>
        </p:nvGraphicFramePr>
        <p:xfrm>
          <a:off x="6772454" y="3752050"/>
          <a:ext cx="4473853" cy="2019300"/>
        </p:xfrm>
        <a:graphic>
          <a:graphicData uri="http://schemas.openxmlformats.org/drawingml/2006/table">
            <a:tbl>
              <a:tblPr firstRow="1" bandRow="1">
                <a:tableStyleId>{5C22544A-7EE6-4342-B048-85BDC9FD1C3A}</a:tableStyleId>
              </a:tblPr>
              <a:tblGrid>
                <a:gridCol w="1046838">
                  <a:extLst>
                    <a:ext uri="{9D8B030D-6E8A-4147-A177-3AD203B41FA5}">
                      <a16:colId xmlns:a16="http://schemas.microsoft.com/office/drawing/2014/main" val="3674304981"/>
                    </a:ext>
                  </a:extLst>
                </a:gridCol>
                <a:gridCol w="1246311">
                  <a:extLst>
                    <a:ext uri="{9D8B030D-6E8A-4147-A177-3AD203B41FA5}">
                      <a16:colId xmlns:a16="http://schemas.microsoft.com/office/drawing/2014/main" val="558473376"/>
                    </a:ext>
                  </a:extLst>
                </a:gridCol>
                <a:gridCol w="1035616">
                  <a:extLst>
                    <a:ext uri="{9D8B030D-6E8A-4147-A177-3AD203B41FA5}">
                      <a16:colId xmlns:a16="http://schemas.microsoft.com/office/drawing/2014/main" val="4016493672"/>
                    </a:ext>
                  </a:extLst>
                </a:gridCol>
                <a:gridCol w="1145088">
                  <a:extLst>
                    <a:ext uri="{9D8B030D-6E8A-4147-A177-3AD203B41FA5}">
                      <a16:colId xmlns:a16="http://schemas.microsoft.com/office/drawing/2014/main" val="2700327286"/>
                    </a:ext>
                  </a:extLst>
                </a:gridCol>
              </a:tblGrid>
              <a:tr h="200025">
                <a:tc>
                  <a:txBody>
                    <a:bodyPr/>
                    <a:lstStyle/>
                    <a:p>
                      <a:pPr rtl="0" fontAlgn="b"/>
                      <a:r>
                        <a:rPr lang="en-US" sz="1200" b="1">
                          <a:solidFill>
                            <a:schemeClr val="tx1"/>
                          </a:solidFill>
                          <a:effectLst/>
                        </a:rPr>
                        <a:t>Attack</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200" b="1">
                          <a:solidFill>
                            <a:schemeClr val="tx1"/>
                          </a:solidFill>
                          <a:effectLst/>
                        </a:rPr>
                        <a:t>Changes</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200" b="1">
                          <a:solidFill>
                            <a:schemeClr val="tx1"/>
                          </a:solidFill>
                          <a:effectLst/>
                        </a:rPr>
                        <a:t>Output after Attack</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200" b="1">
                          <a:solidFill>
                            <a:schemeClr val="tx1"/>
                          </a:solidFill>
                          <a:effectLst/>
                        </a:rPr>
                        <a:t>Output after Defense</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200025">
                <a:tc>
                  <a:txBody>
                    <a:bodyPr/>
                    <a:lstStyle/>
                    <a:p>
                      <a:pPr lvl="0">
                        <a:buNone/>
                      </a:pPr>
                      <a:r>
                        <a:rPr lang="en-US" sz="1200" b="1" i="0" u="none" strike="noStrike" noProof="0">
                          <a:solidFill>
                            <a:schemeClr val="tx1"/>
                          </a:solidFill>
                          <a:effectLst/>
                          <a:latin typeface="Univers Light"/>
                        </a:rPr>
                        <a:t>Textfooler</a:t>
                      </a:r>
                      <a:endParaRPr lang="en-US" sz="1200" err="1"/>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ffectLst/>
                        </a:rPr>
                        <a:t>[[racist]] =&gt; [[sexist]]</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6B162">
                              <a:lumMod val="75000"/>
                            </a:srgbClr>
                          </a:solidFill>
                          <a:effectLst/>
                          <a:uLnTx/>
                          <a:uFillTx/>
                          <a:latin typeface="Univers Light"/>
                          <a:ea typeface="+mn-ea"/>
                          <a:cs typeface="+mn-cs"/>
                        </a:rPr>
                        <a:t>Equivalent</a:t>
                      </a:r>
                      <a:endParaRPr lang="en-US" sz="12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200025">
                <a:tc>
                  <a:txBody>
                    <a:bodyPr/>
                    <a:lstStyle/>
                    <a:p>
                      <a:pPr lvl="0">
                        <a:buNone/>
                      </a:pPr>
                      <a:r>
                        <a:rPr lang="en-US" sz="1200" b="1">
                          <a:solidFill>
                            <a:schemeClr val="tx1"/>
                          </a:solidFill>
                          <a:effectLst/>
                        </a:rPr>
                        <a:t>Textbugger</a:t>
                      </a:r>
                      <a:endParaRPr lang="en-US" sz="1200" err="1">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ffectLst/>
                        </a:rPr>
                        <a:t>[[racist]] =&gt; [[racist</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6B162">
                              <a:lumMod val="75000"/>
                            </a:srgbClr>
                          </a:solidFill>
                          <a:effectLst/>
                          <a:uLnTx/>
                          <a:uFillTx/>
                          <a:latin typeface="Univers Light"/>
                          <a:ea typeface="+mn-ea"/>
                          <a:cs typeface="+mn-cs"/>
                        </a:rPr>
                        <a:t>Equivalent</a:t>
                      </a:r>
                      <a:endParaRPr lang="en-US" sz="12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200025">
                <a:tc>
                  <a:txBody>
                    <a:bodyPr/>
                    <a:lstStyle/>
                    <a:p>
                      <a:pPr lvl="0">
                        <a:buNone/>
                      </a:pPr>
                      <a:r>
                        <a:rPr lang="en-US" sz="1200" b="1" err="1">
                          <a:solidFill>
                            <a:schemeClr val="tx1"/>
                          </a:solidFill>
                          <a:effectLst/>
                        </a:rPr>
                        <a:t>Deepwordbug</a:t>
                      </a:r>
                      <a:endParaRPr lang="en-US" sz="12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ffectLst/>
                        </a:rPr>
                        <a:t>[[racist]] =&gt; [[</a:t>
                      </a:r>
                      <a:r>
                        <a:rPr lang="en-US" sz="1200" err="1">
                          <a:solidFill>
                            <a:schemeClr val="tx1"/>
                          </a:solidFill>
                          <a:effectLst/>
                        </a:rPr>
                        <a:t>raicst</a:t>
                      </a:r>
                      <a:r>
                        <a:rPr lang="en-US" sz="1200">
                          <a:solidFill>
                            <a:schemeClr val="tx1"/>
                          </a:solidFill>
                          <a:effectLst/>
                        </a:rPr>
                        <a:t>]]</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6B162">
                              <a:lumMod val="75000"/>
                            </a:srgbClr>
                          </a:solidFill>
                          <a:effectLst/>
                          <a:uLnTx/>
                          <a:uFillTx/>
                          <a:latin typeface="Univers Light"/>
                          <a:ea typeface="+mn-ea"/>
                          <a:cs typeface="+mn-cs"/>
                        </a:rPr>
                        <a:t>Equivalent</a:t>
                      </a:r>
                      <a:endParaRPr lang="en-US" sz="12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200025">
                <a:tc>
                  <a:txBody>
                    <a:bodyPr/>
                    <a:lstStyle/>
                    <a:p>
                      <a:pPr lvl="0">
                        <a:buNone/>
                      </a:pPr>
                      <a:r>
                        <a:rPr lang="en-US" sz="1200" b="1">
                          <a:solidFill>
                            <a:schemeClr val="tx1"/>
                          </a:solidFill>
                          <a:effectLst/>
                        </a:rPr>
                        <a:t>PWWS</a:t>
                      </a:r>
                      <a:endParaRPr lang="en-US" sz="12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200">
                          <a:solidFill>
                            <a:schemeClr val="tx1"/>
                          </a:solidFill>
                          <a:effectLst/>
                        </a:rPr>
                        <a:t>[[He]] =&gt; [[helium]]</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66B162">
                              <a:lumMod val="75000"/>
                            </a:srgbClr>
                          </a:solidFill>
                          <a:effectLst/>
                          <a:uLnTx/>
                          <a:uFillTx/>
                          <a:latin typeface="Univers Light"/>
                          <a:ea typeface="+mn-ea"/>
                          <a:cs typeface="+mn-cs"/>
                        </a:rPr>
                        <a:t>Equivalent</a:t>
                      </a:r>
                      <a:endParaRPr lang="en-US" sz="1200">
                        <a:solidFill>
                          <a:schemeClr val="accent4">
                            <a:lumMod val="75000"/>
                          </a:schemeClr>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bl>
          </a:graphicData>
        </a:graphic>
      </p:graphicFrame>
      <p:sp>
        <p:nvSpPr>
          <p:cNvPr id="6" name="TextBox 5">
            <a:extLst>
              <a:ext uri="{FF2B5EF4-FFF2-40B4-BE49-F238E27FC236}">
                <a16:creationId xmlns:a16="http://schemas.microsoft.com/office/drawing/2014/main" id="{6A29099E-085E-54B2-4ABA-BA7A1A14CC34}"/>
              </a:ext>
            </a:extLst>
          </p:cNvPr>
          <p:cNvSpPr txBox="1"/>
          <p:nvPr/>
        </p:nvSpPr>
        <p:spPr>
          <a:xfrm>
            <a:off x="6772454" y="1508259"/>
            <a:ext cx="4798231" cy="1569660"/>
          </a:xfrm>
          <a:prstGeom prst="rect">
            <a:avLst/>
          </a:prstGeom>
          <a:noFill/>
        </p:spPr>
        <p:txBody>
          <a:bodyPr wrap="square" lIns="91440" tIns="45720" rIns="91440" bIns="45720" anchor="t">
            <a:spAutoFit/>
          </a:bodyPr>
          <a:lstStyle/>
          <a:p>
            <a:pPr rtl="0" fontAlgn="b"/>
            <a:r>
              <a:rPr lang="en-US" sz="1200">
                <a:solidFill>
                  <a:srgbClr val="212121"/>
                </a:solidFill>
                <a:effectLst/>
              </a:rPr>
              <a:t>Sentence1: </a:t>
            </a:r>
            <a:r>
              <a:rPr lang="en-US" sz="1200">
                <a:solidFill>
                  <a:srgbClr val="212121"/>
                </a:solidFill>
                <a:effectLst/>
                <a:highlight>
                  <a:srgbClr val="FFFF00"/>
                </a:highlight>
              </a:rPr>
              <a:t>He</a:t>
            </a:r>
            <a:r>
              <a:rPr lang="en-US" sz="1200">
                <a:solidFill>
                  <a:srgbClr val="212121"/>
                </a:solidFill>
                <a:effectLst/>
              </a:rPr>
              <a:t> made a point of saying during Tuesdays debate that the Confederate flag was a </a:t>
            </a:r>
            <a:r>
              <a:rPr lang="en-US" sz="1200">
                <a:solidFill>
                  <a:srgbClr val="212121"/>
                </a:solidFill>
                <a:effectLst/>
                <a:highlight>
                  <a:srgbClr val="FFFF00"/>
                </a:highlight>
              </a:rPr>
              <a:t>racist</a:t>
            </a:r>
            <a:r>
              <a:rPr lang="en-US" sz="1200">
                <a:solidFill>
                  <a:srgbClr val="212121"/>
                </a:solidFill>
                <a:effectLst/>
              </a:rPr>
              <a:t> symbol.</a:t>
            </a:r>
          </a:p>
          <a:p>
            <a:pPr rtl="0" fontAlgn="b"/>
            <a:endParaRPr lang="en-US" sz="1200">
              <a:solidFill>
                <a:srgbClr val="212121"/>
              </a:solidFill>
              <a:effectLst/>
            </a:endParaRPr>
          </a:p>
          <a:p>
            <a:pPr rtl="0" fontAlgn="b"/>
            <a:r>
              <a:rPr lang="en-US" sz="1200">
                <a:solidFill>
                  <a:srgbClr val="212121"/>
                </a:solidFill>
                <a:effectLst/>
              </a:rPr>
              <a:t>Sentence2: Though Dean made a point of saying during the debate that the Confederate flag is a racist symbol .</a:t>
            </a:r>
          </a:p>
          <a:p>
            <a:pPr rtl="0" fontAlgn="b"/>
            <a:endParaRPr lang="en-US" sz="1200">
              <a:solidFill>
                <a:srgbClr val="212121"/>
              </a:solidFill>
            </a:endParaRPr>
          </a:p>
          <a:p>
            <a:r>
              <a:rPr lang="en-US" sz="1200">
                <a:solidFill>
                  <a:srgbClr val="212121"/>
                </a:solidFill>
              </a:rPr>
              <a:t>Ground Truth: </a:t>
            </a:r>
            <a:r>
              <a:rPr lang="en-US" sz="1200">
                <a:solidFill>
                  <a:schemeClr val="accent4">
                    <a:lumMod val="75000"/>
                  </a:schemeClr>
                </a:solidFill>
              </a:rPr>
              <a:t>Equivalent </a:t>
            </a:r>
            <a:r>
              <a:rPr lang="en-US" sz="1200">
                <a:solidFill>
                  <a:srgbClr val="212121"/>
                </a:solidFill>
              </a:rPr>
              <a:t> </a:t>
            </a:r>
          </a:p>
          <a:p>
            <a:r>
              <a:rPr lang="en-US" sz="1200">
                <a:solidFill>
                  <a:srgbClr val="212121"/>
                </a:solidFill>
              </a:rPr>
              <a:t>Model Output: </a:t>
            </a:r>
            <a:r>
              <a:rPr lang="en-US" sz="1200">
                <a:solidFill>
                  <a:schemeClr val="accent4">
                    <a:lumMod val="75000"/>
                  </a:schemeClr>
                </a:solidFill>
              </a:rPr>
              <a:t>Equivalent</a:t>
            </a:r>
          </a:p>
        </p:txBody>
      </p:sp>
    </p:spTree>
    <p:extLst>
      <p:ext uri="{BB962C8B-B14F-4D97-AF65-F5344CB8AC3E}">
        <p14:creationId xmlns:p14="http://schemas.microsoft.com/office/powerpoint/2010/main" val="243661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50F-C6DA-AACA-1D54-F54A877FAED9}"/>
              </a:ext>
            </a:extLst>
          </p:cNvPr>
          <p:cNvSpPr>
            <a:spLocks noGrp="1"/>
          </p:cNvSpPr>
          <p:nvPr>
            <p:ph type="title"/>
          </p:nvPr>
        </p:nvSpPr>
        <p:spPr>
          <a:xfrm>
            <a:off x="1847065" y="395032"/>
            <a:ext cx="8503101" cy="1318543"/>
          </a:xfrm>
        </p:spPr>
        <p:txBody>
          <a:bodyPr/>
          <a:lstStyle/>
          <a:p>
            <a:pPr algn="ctr"/>
            <a:r>
              <a:rPr lang="en-US"/>
              <a:t>Adversarial training EXAMPLEs– </a:t>
            </a:r>
            <a:r>
              <a:rPr lang="en-US" err="1"/>
              <a:t>DeBERTA</a:t>
            </a:r>
            <a:r>
              <a:rPr lang="en-US"/>
              <a:t> on QNLI</a:t>
            </a:r>
          </a:p>
        </p:txBody>
      </p:sp>
      <p:graphicFrame>
        <p:nvGraphicFramePr>
          <p:cNvPr id="5" name="Content Placeholder 4">
            <a:extLst>
              <a:ext uri="{FF2B5EF4-FFF2-40B4-BE49-F238E27FC236}">
                <a16:creationId xmlns:a16="http://schemas.microsoft.com/office/drawing/2014/main" id="{87A8DEAC-B645-D4CF-1BCA-C404499FF80C}"/>
              </a:ext>
            </a:extLst>
          </p:cNvPr>
          <p:cNvGraphicFramePr>
            <a:graphicFrameLocks noGrp="1"/>
          </p:cNvGraphicFramePr>
          <p:nvPr>
            <p:ph idx="1"/>
            <p:extLst>
              <p:ext uri="{D42A27DB-BD31-4B8C-83A1-F6EECF244321}">
                <p14:modId xmlns:p14="http://schemas.microsoft.com/office/powerpoint/2010/main" val="2183373881"/>
              </p:ext>
            </p:extLst>
          </p:nvPr>
        </p:nvGraphicFramePr>
        <p:xfrm>
          <a:off x="1332467" y="3770484"/>
          <a:ext cx="9601183" cy="1409700"/>
        </p:xfrm>
        <a:graphic>
          <a:graphicData uri="http://schemas.openxmlformats.org/drawingml/2006/table">
            <a:tbl>
              <a:tblPr firstRow="1" bandRow="1">
                <a:tableStyleId>{5C22544A-7EE6-4342-B048-85BDC9FD1C3A}</a:tableStyleId>
              </a:tblPr>
              <a:tblGrid>
                <a:gridCol w="1460499">
                  <a:extLst>
                    <a:ext uri="{9D8B030D-6E8A-4147-A177-3AD203B41FA5}">
                      <a16:colId xmlns:a16="http://schemas.microsoft.com/office/drawing/2014/main" val="3674304981"/>
                    </a:ext>
                  </a:extLst>
                </a:gridCol>
                <a:gridCol w="3460750">
                  <a:extLst>
                    <a:ext uri="{9D8B030D-6E8A-4147-A177-3AD203B41FA5}">
                      <a16:colId xmlns:a16="http://schemas.microsoft.com/office/drawing/2014/main" val="558473376"/>
                    </a:ext>
                  </a:extLst>
                </a:gridCol>
                <a:gridCol w="2222500">
                  <a:extLst>
                    <a:ext uri="{9D8B030D-6E8A-4147-A177-3AD203B41FA5}">
                      <a16:colId xmlns:a16="http://schemas.microsoft.com/office/drawing/2014/main" val="4016493672"/>
                    </a:ext>
                  </a:extLst>
                </a:gridCol>
                <a:gridCol w="2457434">
                  <a:extLst>
                    <a:ext uri="{9D8B030D-6E8A-4147-A177-3AD203B41FA5}">
                      <a16:colId xmlns:a16="http://schemas.microsoft.com/office/drawing/2014/main" val="2700327286"/>
                    </a:ext>
                  </a:extLst>
                </a:gridCol>
              </a:tblGrid>
              <a:tr h="200025">
                <a:tc>
                  <a:txBody>
                    <a:bodyPr/>
                    <a:lstStyle/>
                    <a:p>
                      <a:pPr rtl="0" fontAlgn="b"/>
                      <a:r>
                        <a:rPr lang="en-US" sz="1600" b="1">
                          <a:solidFill>
                            <a:schemeClr val="tx1"/>
                          </a:solidFill>
                          <a:effectLst/>
                        </a:rPr>
                        <a:t>Attack</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600" b="1">
                          <a:solidFill>
                            <a:schemeClr val="tx1"/>
                          </a:solidFill>
                          <a:effectLst/>
                        </a:rPr>
                        <a:t>Changes</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600" b="1">
                          <a:solidFill>
                            <a:schemeClr val="tx1"/>
                          </a:solidFill>
                          <a:effectLst/>
                        </a:rPr>
                        <a:t>Output after Attack</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600" b="1">
                          <a:solidFill>
                            <a:schemeClr val="tx1"/>
                          </a:solidFill>
                          <a:effectLst/>
                        </a:rPr>
                        <a:t>Output after Defense</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200025">
                <a:tc>
                  <a:txBody>
                    <a:bodyPr/>
                    <a:lstStyle/>
                    <a:p>
                      <a:pPr lvl="0">
                        <a:buNone/>
                      </a:pPr>
                      <a:r>
                        <a:rPr lang="en-US" sz="1600" b="1" i="0" u="none" strike="noStrike" noProof="0">
                          <a:solidFill>
                            <a:schemeClr val="tx1"/>
                          </a:solidFill>
                          <a:effectLst/>
                          <a:latin typeface="Univers Light"/>
                        </a:rPr>
                        <a:t>Textfooler</a:t>
                      </a:r>
                      <a:endParaRPr lang="en-US" sz="1600" err="1"/>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[[force]] =&gt; [[strengths]]</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600">
                          <a:solidFill>
                            <a:srgbClr val="FF0000"/>
                          </a:solidFill>
                          <a:effectLst/>
                        </a:rPr>
                        <a:t>Not entailment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chemeClr val="accent4">
                              <a:lumMod val="75000"/>
                            </a:schemeClr>
                          </a:solidFill>
                          <a:effectLst/>
                        </a:rPr>
                        <a:t>Entailment</a:t>
                      </a:r>
                      <a:endParaRPr lang="en-US" sz="16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200025">
                <a:tc>
                  <a:txBody>
                    <a:bodyPr/>
                    <a:lstStyle/>
                    <a:p>
                      <a:pPr lvl="0">
                        <a:buNone/>
                      </a:pPr>
                      <a:r>
                        <a:rPr lang="en-US" sz="1600" b="1">
                          <a:solidFill>
                            <a:schemeClr val="tx1"/>
                          </a:solidFill>
                          <a:effectLst/>
                        </a:rPr>
                        <a:t>Textbugger</a:t>
                      </a:r>
                      <a:endParaRPr lang="en-US" sz="1600" err="1">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[[force]] =&gt; [[</a:t>
                      </a:r>
                      <a:r>
                        <a:rPr lang="en-US" sz="1600" err="1">
                          <a:solidFill>
                            <a:schemeClr val="tx1"/>
                          </a:solidFill>
                          <a:effectLst/>
                        </a:rPr>
                        <a:t>forEce</a:t>
                      </a:r>
                      <a:r>
                        <a:rPr lang="en-US" sz="1600">
                          <a:solidFill>
                            <a:schemeClr val="tx1"/>
                          </a:solidFill>
                          <a:effectLst/>
                        </a:rPr>
                        <a:t>]]</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Not entailment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chemeClr val="accent4">
                              <a:lumMod val="75000"/>
                            </a:schemeClr>
                          </a:solidFill>
                          <a:effectLst/>
                        </a:rPr>
                        <a:t>Entailment</a:t>
                      </a:r>
                      <a:endParaRPr lang="en-US" sz="16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200025">
                <a:tc>
                  <a:txBody>
                    <a:bodyPr/>
                    <a:lstStyle/>
                    <a:p>
                      <a:pPr lvl="0">
                        <a:buNone/>
                      </a:pPr>
                      <a:r>
                        <a:rPr lang="en-US" sz="1600" b="1">
                          <a:solidFill>
                            <a:schemeClr val="tx1"/>
                          </a:solidFill>
                          <a:effectLst/>
                        </a:rPr>
                        <a:t>Deepwordbug</a:t>
                      </a:r>
                      <a:endParaRPr lang="en-US" sz="1600" err="1">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[[force]] =&gt; [[</a:t>
                      </a:r>
                      <a:r>
                        <a:rPr lang="en-US" sz="1600" b="0" i="0" u="none" strike="noStrike" kern="1200">
                          <a:solidFill>
                            <a:schemeClr val="dk1"/>
                          </a:solidFill>
                          <a:effectLst/>
                          <a:latin typeface="+mn-lt"/>
                          <a:ea typeface="+mn-ea"/>
                          <a:cs typeface="+mn-cs"/>
                        </a:rPr>
                        <a:t>for</a:t>
                      </a:r>
                      <a:r>
                        <a:rPr lang="el-GR" sz="1600" b="0" i="0" u="none" strike="noStrike" kern="1200">
                          <a:solidFill>
                            <a:schemeClr val="dk1"/>
                          </a:solidFill>
                          <a:effectLst/>
                          <a:latin typeface="+mn-lt"/>
                          <a:ea typeface="+mn-ea"/>
                          <a:cs typeface="+mn-cs"/>
                        </a:rPr>
                        <a:t>ϲ</a:t>
                      </a:r>
                      <a:r>
                        <a:rPr lang="en-US" sz="1600" b="0" i="0" u="none" strike="noStrike" kern="1200">
                          <a:solidFill>
                            <a:schemeClr val="dk1"/>
                          </a:solidFill>
                          <a:effectLst/>
                          <a:latin typeface="+mn-lt"/>
                          <a:ea typeface="+mn-ea"/>
                          <a:cs typeface="+mn-cs"/>
                        </a:rPr>
                        <a:t>e</a:t>
                      </a:r>
                      <a:r>
                        <a:rPr lang="en-US" sz="1600">
                          <a:solidFill>
                            <a:schemeClr val="tx1"/>
                          </a:solidFill>
                          <a:effectLst/>
                        </a:rPr>
                        <a:t>]]</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Not entailment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chemeClr val="accent4">
                              <a:lumMod val="75000"/>
                            </a:schemeClr>
                          </a:solidFill>
                          <a:effectLst/>
                        </a:rPr>
                        <a:t>Entailment</a:t>
                      </a:r>
                      <a:endParaRPr lang="en-US" sz="16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200025">
                <a:tc>
                  <a:txBody>
                    <a:bodyPr/>
                    <a:lstStyle/>
                    <a:p>
                      <a:pPr lvl="0">
                        <a:buNone/>
                      </a:pPr>
                      <a:r>
                        <a:rPr lang="en-US" sz="1600" b="1">
                          <a:solidFill>
                            <a:schemeClr val="tx1"/>
                          </a:solidFill>
                          <a:effectLst/>
                        </a:rPr>
                        <a:t>PWWS</a:t>
                      </a:r>
                      <a:endParaRPr lang="en-US" sz="16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600">
                          <a:solidFill>
                            <a:schemeClr val="tx1"/>
                          </a:solidFill>
                          <a:effectLst/>
                        </a:rPr>
                        <a:t>[[force]] =&gt; [[pressure]]</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Not entailment</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rgbClr val="FF0000"/>
                          </a:solidFill>
                          <a:effectLst/>
                        </a:rPr>
                        <a:t>Not entailment</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bl>
          </a:graphicData>
        </a:graphic>
      </p:graphicFrame>
      <p:sp>
        <p:nvSpPr>
          <p:cNvPr id="4" name="TextBox 3">
            <a:extLst>
              <a:ext uri="{FF2B5EF4-FFF2-40B4-BE49-F238E27FC236}">
                <a16:creationId xmlns:a16="http://schemas.microsoft.com/office/drawing/2014/main" id="{DC9B1277-FAAB-DFFE-B0D2-482903C6481B}"/>
              </a:ext>
            </a:extLst>
          </p:cNvPr>
          <p:cNvSpPr txBox="1"/>
          <p:nvPr/>
        </p:nvSpPr>
        <p:spPr>
          <a:xfrm>
            <a:off x="1308812" y="1983128"/>
            <a:ext cx="9567076" cy="1323439"/>
          </a:xfrm>
          <a:prstGeom prst="rect">
            <a:avLst/>
          </a:prstGeom>
          <a:noFill/>
        </p:spPr>
        <p:txBody>
          <a:bodyPr wrap="square" lIns="91440" tIns="45720" rIns="91440" bIns="45720" anchor="t">
            <a:spAutoFit/>
          </a:bodyPr>
          <a:lstStyle/>
          <a:p>
            <a:r>
              <a:rPr lang="en-US" sz="1600">
                <a:solidFill>
                  <a:srgbClr val="212121"/>
                </a:solidFill>
              </a:rPr>
              <a:t>Question: What came into force after the new constitution was herald?</a:t>
            </a:r>
          </a:p>
          <a:p>
            <a:r>
              <a:rPr lang="en-US" sz="1600">
                <a:solidFill>
                  <a:srgbClr val="212121"/>
                </a:solidFill>
              </a:rPr>
              <a:t>Sentence: As of that day, the new constitution heralding the Second Republic came into </a:t>
            </a:r>
            <a:r>
              <a:rPr lang="en-US" sz="1600">
                <a:solidFill>
                  <a:srgbClr val="212121"/>
                </a:solidFill>
                <a:highlight>
                  <a:srgbClr val="FFFF00"/>
                </a:highlight>
              </a:rPr>
              <a:t>force</a:t>
            </a:r>
            <a:r>
              <a:rPr lang="en-US" sz="1600">
                <a:solidFill>
                  <a:srgbClr val="212121"/>
                </a:solidFill>
              </a:rPr>
              <a:t>.</a:t>
            </a:r>
          </a:p>
          <a:p>
            <a:endParaRPr lang="en-US" sz="1600">
              <a:solidFill>
                <a:srgbClr val="212121"/>
              </a:solidFill>
            </a:endParaRPr>
          </a:p>
          <a:p>
            <a:r>
              <a:rPr lang="en-US" sz="1600">
                <a:solidFill>
                  <a:srgbClr val="212121"/>
                </a:solidFill>
              </a:rPr>
              <a:t>Ground Truth: </a:t>
            </a:r>
            <a:r>
              <a:rPr lang="en-US" sz="1600">
                <a:solidFill>
                  <a:schemeClr val="accent4">
                    <a:lumMod val="75000"/>
                  </a:schemeClr>
                </a:solidFill>
              </a:rPr>
              <a:t>Entailment</a:t>
            </a:r>
            <a:r>
              <a:rPr lang="en-US" sz="1600">
                <a:solidFill>
                  <a:srgbClr val="212121"/>
                </a:solidFill>
              </a:rPr>
              <a:t> </a:t>
            </a:r>
          </a:p>
          <a:p>
            <a:r>
              <a:rPr lang="en-US" sz="1600">
                <a:solidFill>
                  <a:srgbClr val="212121"/>
                </a:solidFill>
              </a:rPr>
              <a:t>Model Output: </a:t>
            </a:r>
            <a:r>
              <a:rPr lang="en-US" sz="1600">
                <a:solidFill>
                  <a:schemeClr val="accent4">
                    <a:lumMod val="75000"/>
                  </a:schemeClr>
                </a:solidFill>
              </a:rPr>
              <a:t>Entailment</a:t>
            </a:r>
          </a:p>
        </p:txBody>
      </p:sp>
    </p:spTree>
    <p:extLst>
      <p:ext uri="{BB962C8B-B14F-4D97-AF65-F5344CB8AC3E}">
        <p14:creationId xmlns:p14="http://schemas.microsoft.com/office/powerpoint/2010/main" val="3359194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50F-C6DA-AACA-1D54-F54A877FAED9}"/>
              </a:ext>
            </a:extLst>
          </p:cNvPr>
          <p:cNvSpPr>
            <a:spLocks noGrp="1"/>
          </p:cNvSpPr>
          <p:nvPr>
            <p:ph type="title"/>
          </p:nvPr>
        </p:nvSpPr>
        <p:spPr>
          <a:xfrm>
            <a:off x="1385860" y="399578"/>
            <a:ext cx="10238620" cy="1312940"/>
          </a:xfrm>
        </p:spPr>
        <p:txBody>
          <a:bodyPr>
            <a:normAutofit/>
          </a:bodyPr>
          <a:lstStyle/>
          <a:p>
            <a:pPr algn="ctr"/>
            <a:r>
              <a:rPr lang="en-US"/>
              <a:t>Adversarial training </a:t>
            </a:r>
            <a:r>
              <a:rPr lang="en-US" err="1"/>
              <a:t>EXAMPLes</a:t>
            </a:r>
            <a:r>
              <a:rPr lang="en-US"/>
              <a:t> – </a:t>
            </a:r>
            <a:br>
              <a:rPr lang="en-US"/>
            </a:br>
            <a:r>
              <a:rPr lang="en-US" err="1"/>
              <a:t>DeBERTA</a:t>
            </a:r>
            <a:r>
              <a:rPr lang="en-US"/>
              <a:t> on MNLI</a:t>
            </a:r>
          </a:p>
        </p:txBody>
      </p:sp>
      <p:graphicFrame>
        <p:nvGraphicFramePr>
          <p:cNvPr id="5" name="Content Placeholder 4">
            <a:extLst>
              <a:ext uri="{FF2B5EF4-FFF2-40B4-BE49-F238E27FC236}">
                <a16:creationId xmlns:a16="http://schemas.microsoft.com/office/drawing/2014/main" id="{87A8DEAC-B645-D4CF-1BCA-C404499FF80C}"/>
              </a:ext>
            </a:extLst>
          </p:cNvPr>
          <p:cNvGraphicFramePr>
            <a:graphicFrameLocks noGrp="1"/>
          </p:cNvGraphicFramePr>
          <p:nvPr>
            <p:ph idx="1"/>
            <p:extLst>
              <p:ext uri="{D42A27DB-BD31-4B8C-83A1-F6EECF244321}">
                <p14:modId xmlns:p14="http://schemas.microsoft.com/office/powerpoint/2010/main" val="1773039918"/>
              </p:ext>
            </p:extLst>
          </p:nvPr>
        </p:nvGraphicFramePr>
        <p:xfrm>
          <a:off x="1387684" y="3792408"/>
          <a:ext cx="9601183" cy="1998060"/>
        </p:xfrm>
        <a:graphic>
          <a:graphicData uri="http://schemas.openxmlformats.org/drawingml/2006/table">
            <a:tbl>
              <a:tblPr firstRow="1" bandRow="1">
                <a:tableStyleId>{5C22544A-7EE6-4342-B048-85BDC9FD1C3A}</a:tableStyleId>
              </a:tblPr>
              <a:tblGrid>
                <a:gridCol w="1460499">
                  <a:extLst>
                    <a:ext uri="{9D8B030D-6E8A-4147-A177-3AD203B41FA5}">
                      <a16:colId xmlns:a16="http://schemas.microsoft.com/office/drawing/2014/main" val="3674304981"/>
                    </a:ext>
                  </a:extLst>
                </a:gridCol>
                <a:gridCol w="3460750">
                  <a:extLst>
                    <a:ext uri="{9D8B030D-6E8A-4147-A177-3AD203B41FA5}">
                      <a16:colId xmlns:a16="http://schemas.microsoft.com/office/drawing/2014/main" val="558473376"/>
                    </a:ext>
                  </a:extLst>
                </a:gridCol>
                <a:gridCol w="2222500">
                  <a:extLst>
                    <a:ext uri="{9D8B030D-6E8A-4147-A177-3AD203B41FA5}">
                      <a16:colId xmlns:a16="http://schemas.microsoft.com/office/drawing/2014/main" val="4016493672"/>
                    </a:ext>
                  </a:extLst>
                </a:gridCol>
                <a:gridCol w="2457434">
                  <a:extLst>
                    <a:ext uri="{9D8B030D-6E8A-4147-A177-3AD203B41FA5}">
                      <a16:colId xmlns:a16="http://schemas.microsoft.com/office/drawing/2014/main" val="2700327286"/>
                    </a:ext>
                  </a:extLst>
                </a:gridCol>
              </a:tblGrid>
              <a:tr h="368070">
                <a:tc>
                  <a:txBody>
                    <a:bodyPr/>
                    <a:lstStyle/>
                    <a:p>
                      <a:pPr rtl="0" fontAlgn="b"/>
                      <a:r>
                        <a:rPr lang="en-US" sz="1600" b="1">
                          <a:solidFill>
                            <a:schemeClr val="tx1"/>
                          </a:solidFill>
                          <a:effectLst/>
                        </a:rPr>
                        <a:t>Attack</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600" b="1">
                          <a:solidFill>
                            <a:schemeClr val="tx1"/>
                          </a:solidFill>
                          <a:effectLst/>
                        </a:rPr>
                        <a:t>Changes</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600" b="1">
                          <a:solidFill>
                            <a:schemeClr val="tx1"/>
                          </a:solidFill>
                          <a:effectLst/>
                        </a:rPr>
                        <a:t>Output after Attack</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600" b="1">
                          <a:solidFill>
                            <a:schemeClr val="tx1"/>
                          </a:solidFill>
                          <a:effectLst/>
                        </a:rPr>
                        <a:t>Output after Defense</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368070">
                <a:tc>
                  <a:txBody>
                    <a:bodyPr/>
                    <a:lstStyle/>
                    <a:p>
                      <a:pPr lvl="0">
                        <a:buNone/>
                      </a:pPr>
                      <a:r>
                        <a:rPr lang="en-US" sz="1600" b="1" i="0" u="none" strike="noStrike" noProof="0">
                          <a:solidFill>
                            <a:schemeClr val="tx1"/>
                          </a:solidFill>
                          <a:effectLst/>
                          <a:latin typeface="Univers Light"/>
                        </a:rPr>
                        <a:t>Textfooler</a:t>
                      </a:r>
                      <a:endParaRPr lang="en-US" sz="1600" err="1"/>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[[alarm]] =&gt; [[sirens]]</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600">
                          <a:solidFill>
                            <a:srgbClr val="FF0000"/>
                          </a:solidFill>
                          <a:effectLst/>
                        </a:rPr>
                        <a:t>Contradiction</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rgbClr val="FF0000"/>
                          </a:solidFill>
                          <a:effectLst/>
                        </a:rPr>
                        <a:t>Contradiction</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368070">
                <a:tc>
                  <a:txBody>
                    <a:bodyPr/>
                    <a:lstStyle/>
                    <a:p>
                      <a:pPr lvl="0">
                        <a:buNone/>
                      </a:pPr>
                      <a:r>
                        <a:rPr lang="en-US" sz="1600" b="1">
                          <a:solidFill>
                            <a:schemeClr val="tx1"/>
                          </a:solidFill>
                          <a:effectLst/>
                        </a:rPr>
                        <a:t>Textbugger</a:t>
                      </a:r>
                      <a:endParaRPr lang="en-US" sz="1600" err="1">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[[1931]] =&gt; [[</a:t>
                      </a:r>
                      <a:r>
                        <a:rPr lang="en-US" sz="1600"/>
                        <a:t>19Ʒ1</a:t>
                      </a:r>
                      <a:r>
                        <a:rPr lang="en-US" sz="1600">
                          <a:solidFill>
                            <a:schemeClr val="tx1"/>
                          </a:solidFill>
                          <a:effectLst/>
                        </a:rPr>
                        <a:t>]]</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Contradiction</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chemeClr val="accent4">
                              <a:lumMod val="75000"/>
                            </a:schemeClr>
                          </a:solidFill>
                        </a:rPr>
                        <a:t>Entailment</a:t>
                      </a:r>
                      <a:endParaRPr lang="en-US" sz="16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368070">
                <a:tc>
                  <a:txBody>
                    <a:bodyPr/>
                    <a:lstStyle/>
                    <a:p>
                      <a:pPr lvl="0">
                        <a:buNone/>
                      </a:pPr>
                      <a:r>
                        <a:rPr lang="en-US" sz="1600" b="1">
                          <a:solidFill>
                            <a:schemeClr val="tx1"/>
                          </a:solidFill>
                          <a:effectLst/>
                        </a:rPr>
                        <a:t>Deepwordbug</a:t>
                      </a:r>
                      <a:endParaRPr lang="en-US" sz="1600" err="1">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[[1931]] =&gt; [[</a:t>
                      </a:r>
                      <a:r>
                        <a:rPr lang="en-US" sz="1600" b="0" i="0" u="none" strike="noStrike" kern="1200">
                          <a:solidFill>
                            <a:schemeClr val="dk1"/>
                          </a:solidFill>
                          <a:effectLst/>
                          <a:latin typeface="+mn-lt"/>
                          <a:ea typeface="+mn-ea"/>
                          <a:cs typeface="+mn-cs"/>
                        </a:rPr>
                        <a:t>931</a:t>
                      </a:r>
                      <a:r>
                        <a:rPr lang="en-US" sz="1600">
                          <a:solidFill>
                            <a:schemeClr val="tx1"/>
                          </a:solidFill>
                          <a:effectLst/>
                        </a:rPr>
                        <a:t>]]</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Contradiction</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chemeClr val="accent4">
                              <a:lumMod val="75000"/>
                            </a:schemeClr>
                          </a:solidFill>
                        </a:rPr>
                        <a:t>Entailment</a:t>
                      </a:r>
                      <a:endParaRPr lang="en-US" sz="16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368070">
                <a:tc>
                  <a:txBody>
                    <a:bodyPr/>
                    <a:lstStyle/>
                    <a:p>
                      <a:pPr lvl="0">
                        <a:buNone/>
                      </a:pPr>
                      <a:r>
                        <a:rPr lang="en-US" sz="1600" b="1">
                          <a:solidFill>
                            <a:schemeClr val="tx1"/>
                          </a:solidFill>
                          <a:effectLst/>
                        </a:rPr>
                        <a:t>PWWS</a:t>
                      </a:r>
                      <a:endParaRPr lang="en-US" sz="16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600">
                          <a:solidFill>
                            <a:schemeClr val="tx1"/>
                          </a:solidFill>
                          <a:effectLst/>
                        </a:rPr>
                        <a:t>[[census]] =&gt; [[nosecount]]</a:t>
                      </a:r>
                    </a:p>
                    <a:p>
                      <a:pPr lvl="0">
                        <a:buNone/>
                      </a:pPr>
                      <a:r>
                        <a:rPr lang="en-US" sz="1600">
                          <a:solidFill>
                            <a:schemeClr val="tx1"/>
                          </a:solidFill>
                          <a:effectLst/>
                        </a:rPr>
                        <a:t>[[alarm]] =&gt; [[alarum]]</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Contradiction</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rgbClr val="FF0000"/>
                          </a:solidFill>
                          <a:effectLst/>
                        </a:rPr>
                        <a:t>Contradiction</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bl>
          </a:graphicData>
        </a:graphic>
      </p:graphicFrame>
      <p:sp>
        <p:nvSpPr>
          <p:cNvPr id="4" name="TextBox 3">
            <a:extLst>
              <a:ext uri="{FF2B5EF4-FFF2-40B4-BE49-F238E27FC236}">
                <a16:creationId xmlns:a16="http://schemas.microsoft.com/office/drawing/2014/main" id="{DC9B1277-FAAB-DFFE-B0D2-482903C6481B}"/>
              </a:ext>
            </a:extLst>
          </p:cNvPr>
          <p:cNvSpPr txBox="1"/>
          <p:nvPr/>
        </p:nvSpPr>
        <p:spPr>
          <a:xfrm>
            <a:off x="1314578" y="2079758"/>
            <a:ext cx="9567076" cy="1323439"/>
          </a:xfrm>
          <a:prstGeom prst="rect">
            <a:avLst/>
          </a:prstGeom>
          <a:noFill/>
        </p:spPr>
        <p:txBody>
          <a:bodyPr wrap="square" lIns="91440" tIns="45720" rIns="91440" bIns="45720" anchor="t">
            <a:spAutoFit/>
          </a:bodyPr>
          <a:lstStyle/>
          <a:p>
            <a:r>
              <a:rPr lang="en-US" sz="1600">
                <a:solidFill>
                  <a:srgbClr val="212121"/>
                </a:solidFill>
              </a:rPr>
              <a:t>Premise: The </a:t>
            </a:r>
            <a:r>
              <a:rPr lang="en-US" sz="1600">
                <a:solidFill>
                  <a:srgbClr val="212121"/>
                </a:solidFill>
                <a:highlight>
                  <a:srgbClr val="FFFF00"/>
                </a:highlight>
              </a:rPr>
              <a:t>census</a:t>
            </a:r>
            <a:r>
              <a:rPr lang="en-US" sz="1600">
                <a:solidFill>
                  <a:srgbClr val="212121"/>
                </a:solidFill>
              </a:rPr>
              <a:t> of </a:t>
            </a:r>
            <a:r>
              <a:rPr lang="en-US" sz="1600">
                <a:solidFill>
                  <a:srgbClr val="212121"/>
                </a:solidFill>
                <a:highlight>
                  <a:srgbClr val="FFFF00"/>
                </a:highlight>
              </a:rPr>
              <a:t>1931</a:t>
            </a:r>
            <a:r>
              <a:rPr lang="en-US" sz="1600">
                <a:solidFill>
                  <a:srgbClr val="212121"/>
                </a:solidFill>
              </a:rPr>
              <a:t> served as an alarm signal for the Malay national consciousness.</a:t>
            </a:r>
          </a:p>
          <a:p>
            <a:r>
              <a:rPr lang="en-US" sz="1600">
                <a:solidFill>
                  <a:srgbClr val="212121"/>
                </a:solidFill>
              </a:rPr>
              <a:t>Hypothesis: The 1931 Malay census was an </a:t>
            </a:r>
            <a:r>
              <a:rPr lang="en-US" sz="1600">
                <a:solidFill>
                  <a:srgbClr val="212121"/>
                </a:solidFill>
                <a:highlight>
                  <a:srgbClr val="FFFF00"/>
                </a:highlight>
              </a:rPr>
              <a:t>alarm</a:t>
            </a:r>
            <a:r>
              <a:rPr lang="en-US" sz="1600">
                <a:solidFill>
                  <a:srgbClr val="212121"/>
                </a:solidFill>
              </a:rPr>
              <a:t> bell.</a:t>
            </a:r>
          </a:p>
          <a:p>
            <a:endParaRPr lang="en-US" sz="1600">
              <a:solidFill>
                <a:srgbClr val="212121"/>
              </a:solidFill>
            </a:endParaRPr>
          </a:p>
          <a:p>
            <a:r>
              <a:rPr lang="en-US" sz="1600">
                <a:solidFill>
                  <a:srgbClr val="212121"/>
                </a:solidFill>
              </a:rPr>
              <a:t>Ground Truth: </a:t>
            </a:r>
            <a:r>
              <a:rPr lang="en-US" sz="1600">
                <a:solidFill>
                  <a:schemeClr val="accent4">
                    <a:lumMod val="75000"/>
                  </a:schemeClr>
                </a:solidFill>
              </a:rPr>
              <a:t>Entailment</a:t>
            </a:r>
            <a:r>
              <a:rPr lang="en-US" sz="1600">
                <a:solidFill>
                  <a:srgbClr val="212121"/>
                </a:solidFill>
              </a:rPr>
              <a:t> </a:t>
            </a:r>
          </a:p>
          <a:p>
            <a:r>
              <a:rPr lang="en-US" sz="1600">
                <a:solidFill>
                  <a:srgbClr val="212121"/>
                </a:solidFill>
              </a:rPr>
              <a:t>Model Output: </a:t>
            </a:r>
            <a:r>
              <a:rPr lang="en-US" sz="1600">
                <a:solidFill>
                  <a:schemeClr val="accent4">
                    <a:lumMod val="75000"/>
                  </a:schemeClr>
                </a:solidFill>
              </a:rPr>
              <a:t>Entailment</a:t>
            </a:r>
          </a:p>
        </p:txBody>
      </p:sp>
    </p:spTree>
    <p:extLst>
      <p:ext uri="{BB962C8B-B14F-4D97-AF65-F5344CB8AC3E}">
        <p14:creationId xmlns:p14="http://schemas.microsoft.com/office/powerpoint/2010/main" val="3371526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50F-C6DA-AACA-1D54-F54A877FAED9}"/>
              </a:ext>
            </a:extLst>
          </p:cNvPr>
          <p:cNvSpPr>
            <a:spLocks noGrp="1"/>
          </p:cNvSpPr>
          <p:nvPr>
            <p:ph type="title"/>
          </p:nvPr>
        </p:nvSpPr>
        <p:spPr>
          <a:xfrm>
            <a:off x="1531870" y="421990"/>
            <a:ext cx="8972646" cy="1313626"/>
          </a:xfrm>
        </p:spPr>
        <p:txBody>
          <a:bodyPr/>
          <a:lstStyle/>
          <a:p>
            <a:pPr algn="ctr"/>
            <a:r>
              <a:rPr lang="en-US"/>
              <a:t>Adversarial training EXAMPLEs – DISTILBERT on RTE</a:t>
            </a:r>
          </a:p>
        </p:txBody>
      </p:sp>
      <p:graphicFrame>
        <p:nvGraphicFramePr>
          <p:cNvPr id="5" name="Content Placeholder 4">
            <a:extLst>
              <a:ext uri="{FF2B5EF4-FFF2-40B4-BE49-F238E27FC236}">
                <a16:creationId xmlns:a16="http://schemas.microsoft.com/office/drawing/2014/main" id="{87A8DEAC-B645-D4CF-1BCA-C404499FF80C}"/>
              </a:ext>
            </a:extLst>
          </p:cNvPr>
          <p:cNvGraphicFramePr>
            <a:graphicFrameLocks noGrp="1"/>
          </p:cNvGraphicFramePr>
          <p:nvPr>
            <p:ph idx="1"/>
            <p:extLst>
              <p:ext uri="{D42A27DB-BD31-4B8C-83A1-F6EECF244321}">
                <p14:modId xmlns:p14="http://schemas.microsoft.com/office/powerpoint/2010/main" val="2027338643"/>
              </p:ext>
            </p:extLst>
          </p:nvPr>
        </p:nvGraphicFramePr>
        <p:xfrm>
          <a:off x="1359152" y="4178235"/>
          <a:ext cx="9601183" cy="2141220"/>
        </p:xfrm>
        <a:graphic>
          <a:graphicData uri="http://schemas.openxmlformats.org/drawingml/2006/table">
            <a:tbl>
              <a:tblPr firstRow="1" bandRow="1">
                <a:tableStyleId>{5C22544A-7EE6-4342-B048-85BDC9FD1C3A}</a:tableStyleId>
              </a:tblPr>
              <a:tblGrid>
                <a:gridCol w="1460499">
                  <a:extLst>
                    <a:ext uri="{9D8B030D-6E8A-4147-A177-3AD203B41FA5}">
                      <a16:colId xmlns:a16="http://schemas.microsoft.com/office/drawing/2014/main" val="3674304981"/>
                    </a:ext>
                  </a:extLst>
                </a:gridCol>
                <a:gridCol w="3460750">
                  <a:extLst>
                    <a:ext uri="{9D8B030D-6E8A-4147-A177-3AD203B41FA5}">
                      <a16:colId xmlns:a16="http://schemas.microsoft.com/office/drawing/2014/main" val="558473376"/>
                    </a:ext>
                  </a:extLst>
                </a:gridCol>
                <a:gridCol w="2222500">
                  <a:extLst>
                    <a:ext uri="{9D8B030D-6E8A-4147-A177-3AD203B41FA5}">
                      <a16:colId xmlns:a16="http://schemas.microsoft.com/office/drawing/2014/main" val="4016493672"/>
                    </a:ext>
                  </a:extLst>
                </a:gridCol>
                <a:gridCol w="2457434">
                  <a:extLst>
                    <a:ext uri="{9D8B030D-6E8A-4147-A177-3AD203B41FA5}">
                      <a16:colId xmlns:a16="http://schemas.microsoft.com/office/drawing/2014/main" val="2700327286"/>
                    </a:ext>
                  </a:extLst>
                </a:gridCol>
              </a:tblGrid>
              <a:tr h="200025">
                <a:tc>
                  <a:txBody>
                    <a:bodyPr/>
                    <a:lstStyle/>
                    <a:p>
                      <a:pPr algn="just" rtl="0" fontAlgn="b"/>
                      <a:r>
                        <a:rPr lang="en-US" sz="1600" b="1">
                          <a:solidFill>
                            <a:schemeClr val="tx1"/>
                          </a:solidFill>
                          <a:effectLst/>
                        </a:rPr>
                        <a:t>Attack</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just">
                        <a:buNone/>
                      </a:pPr>
                      <a:r>
                        <a:rPr lang="en-US" sz="1600" b="1">
                          <a:solidFill>
                            <a:schemeClr val="tx1"/>
                          </a:solidFill>
                          <a:effectLst/>
                        </a:rPr>
                        <a:t>Changes</a:t>
                      </a:r>
                    </a:p>
                  </a:txBody>
                  <a:tcPr marL="28575" marR="28575" marT="19050" marB="19050" anchor="b">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algn="just" rtl="0" fontAlgn="b"/>
                      <a:r>
                        <a:rPr lang="en-US" sz="1600" b="1">
                          <a:solidFill>
                            <a:schemeClr val="tx1"/>
                          </a:solidFill>
                          <a:effectLst/>
                        </a:rPr>
                        <a:t>Output after Attack</a:t>
                      </a: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algn="just" rtl="0" fontAlgn="b"/>
                      <a:r>
                        <a:rPr lang="en-US" sz="1600" b="1">
                          <a:solidFill>
                            <a:schemeClr val="tx1"/>
                          </a:solidFill>
                          <a:effectLst/>
                        </a:rPr>
                        <a:t>Output after Defense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200025">
                <a:tc>
                  <a:txBody>
                    <a:bodyPr/>
                    <a:lstStyle/>
                    <a:p>
                      <a:pPr lvl="0" algn="just">
                        <a:buNone/>
                      </a:pPr>
                      <a:r>
                        <a:rPr lang="en-US" sz="1600" b="1" i="0" u="none" strike="noStrike" noProof="0">
                          <a:solidFill>
                            <a:schemeClr val="tx1"/>
                          </a:solidFill>
                          <a:effectLst/>
                          <a:latin typeface="Univers Light"/>
                        </a:rPr>
                        <a:t>Textfooler</a:t>
                      </a:r>
                      <a:endParaRPr lang="en-US" sz="1600" err="1"/>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[[be]] =&gt; [[got]]</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[[aliens]] =&gt; [[ufos]]</a:t>
                      </a:r>
                    </a:p>
                  </a:txBody>
                  <a:tcPr marL="28575" marR="28575" marT="19050" marB="19050" anchor="b">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algn="just" rtl="0" fontAlgn="b"/>
                      <a:r>
                        <a:rPr kumimoji="0" lang="en-US" sz="1600" b="0" i="0" u="none" strike="noStrike" kern="1200" cap="none" spc="0" normalizeH="0" baseline="0" noProof="0">
                          <a:ln>
                            <a:noFill/>
                          </a:ln>
                          <a:solidFill>
                            <a:srgbClr val="FF0000"/>
                          </a:solidFill>
                          <a:effectLst/>
                          <a:uLnTx/>
                          <a:uFillTx/>
                          <a:latin typeface="Univers Light"/>
                          <a:ea typeface="+mn-ea"/>
                          <a:cs typeface="+mn-cs"/>
                        </a:rPr>
                        <a:t>Entailment</a:t>
                      </a:r>
                      <a:endParaRPr lang="en-US" sz="1600">
                        <a:solidFill>
                          <a:srgbClr val="FF0000"/>
                        </a:solidFill>
                        <a:effectLst/>
                      </a:endParaRP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B162">
                              <a:lumMod val="75000"/>
                            </a:srgbClr>
                          </a:solidFill>
                          <a:effectLst/>
                          <a:uLnTx/>
                          <a:uFillTx/>
                          <a:latin typeface="Univers Light"/>
                          <a:ea typeface="+mn-ea"/>
                          <a:cs typeface="+mn-cs"/>
                        </a:rPr>
                        <a:t>Not entailment</a:t>
                      </a:r>
                      <a:endParaRPr kumimoji="0" lang="en-US" sz="1600" b="0" i="0" u="none" strike="noStrike" kern="1200" cap="none" spc="0" normalizeH="0" baseline="0" noProof="0">
                        <a:ln>
                          <a:noFill/>
                        </a:ln>
                        <a:solidFill>
                          <a:srgbClr val="FF0000"/>
                        </a:solidFill>
                        <a:effectLst/>
                        <a:uLnTx/>
                        <a:uFillTx/>
                        <a:latin typeface="Univers Ligh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200025">
                <a:tc>
                  <a:txBody>
                    <a:bodyPr/>
                    <a:lstStyle/>
                    <a:p>
                      <a:pPr lvl="0" algn="just">
                        <a:buNone/>
                      </a:pPr>
                      <a:r>
                        <a:rPr lang="en-US" sz="1600" b="1">
                          <a:solidFill>
                            <a:schemeClr val="tx1"/>
                          </a:solidFill>
                          <a:effectLst/>
                        </a:rPr>
                        <a:t>Textbugger</a:t>
                      </a:r>
                      <a:endParaRPr lang="en-US" sz="1600" err="1">
                        <a:solidFill>
                          <a:schemeClr val="tx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[[may]] =&gt; [[</a:t>
                      </a:r>
                      <a:r>
                        <a:rPr lang="en-US" sz="1600" b="0" i="0" u="none" strike="noStrike" kern="1200">
                          <a:solidFill>
                            <a:schemeClr val="tx1"/>
                          </a:solidFill>
                          <a:effectLst/>
                          <a:latin typeface="+mn-lt"/>
                          <a:ea typeface="+mn-ea"/>
                          <a:cs typeface="+mn-cs"/>
                        </a:rPr>
                        <a:t>ｍay</a:t>
                      </a:r>
                      <a:r>
                        <a:rPr lang="en-US" sz="1600">
                          <a:solidFill>
                            <a:schemeClr val="tx1"/>
                          </a:solidFill>
                          <a:effectLst/>
                        </a:rPr>
                        <a:t>]]</a:t>
                      </a:r>
                    </a:p>
                  </a:txBody>
                  <a:tcPr marL="28575" marR="28575" marT="19050" marB="19050" anchor="b">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algn="just" rtl="0" fontAlgn="b"/>
                      <a:r>
                        <a:rPr kumimoji="0" lang="en-US" sz="1600" b="0" i="0" u="none" strike="noStrike" kern="1200" cap="none" spc="0" normalizeH="0" baseline="0" noProof="0">
                          <a:ln>
                            <a:noFill/>
                          </a:ln>
                          <a:solidFill>
                            <a:srgbClr val="FF0000"/>
                          </a:solidFill>
                          <a:effectLst/>
                          <a:uLnTx/>
                          <a:uFillTx/>
                          <a:latin typeface="Univers Light"/>
                          <a:ea typeface="+mn-ea"/>
                          <a:cs typeface="+mn-cs"/>
                        </a:rPr>
                        <a:t>Entailment</a:t>
                      </a:r>
                      <a:endParaRPr lang="en-US" sz="1600">
                        <a:solidFill>
                          <a:srgbClr val="FF0000"/>
                        </a:solidFill>
                        <a:effectLst/>
                      </a:endParaRP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B162">
                              <a:lumMod val="75000"/>
                            </a:srgbClr>
                          </a:solidFill>
                          <a:effectLst/>
                          <a:uLnTx/>
                          <a:uFillTx/>
                          <a:latin typeface="Univers Light"/>
                          <a:ea typeface="+mn-ea"/>
                          <a:cs typeface="+mn-cs"/>
                        </a:rPr>
                        <a:t>Not entailment</a:t>
                      </a:r>
                      <a:endParaRPr kumimoji="0" lang="en-US" sz="1600" b="0" i="0" u="none" strike="noStrike" kern="1200" cap="none" spc="0" normalizeH="0" baseline="0" noProof="0">
                        <a:ln>
                          <a:noFill/>
                        </a:ln>
                        <a:solidFill>
                          <a:srgbClr val="FF0000"/>
                        </a:solidFill>
                        <a:effectLst/>
                        <a:uLnTx/>
                        <a:uFillTx/>
                        <a:latin typeface="Univers Ligh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200025">
                <a:tc>
                  <a:txBody>
                    <a:bodyPr/>
                    <a:lstStyle/>
                    <a:p>
                      <a:pPr lvl="0" algn="just">
                        <a:buNone/>
                      </a:pPr>
                      <a:r>
                        <a:rPr lang="en-US" sz="1600" b="1">
                          <a:solidFill>
                            <a:schemeClr val="tx1"/>
                          </a:solidFill>
                          <a:effectLst/>
                        </a:rPr>
                        <a:t>Deepwordbug</a:t>
                      </a:r>
                      <a:endParaRPr lang="en-US" sz="1600" err="1">
                        <a:solidFill>
                          <a:schemeClr val="tx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[[may]] =&gt; [[mya]]</a:t>
                      </a:r>
                    </a:p>
                  </a:txBody>
                  <a:tcPr marL="28575" marR="28575" marT="19050" marB="19050" anchor="b">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algn="just" rtl="0" fontAlgn="b"/>
                      <a:r>
                        <a:rPr kumimoji="0" lang="en-US" sz="1600" b="0" i="0" u="none" strike="noStrike" kern="1200" cap="none" spc="0" normalizeH="0" baseline="0" noProof="0">
                          <a:ln>
                            <a:noFill/>
                          </a:ln>
                          <a:solidFill>
                            <a:srgbClr val="FF0000"/>
                          </a:solidFill>
                          <a:effectLst/>
                          <a:uLnTx/>
                          <a:uFillTx/>
                          <a:latin typeface="Univers Light"/>
                          <a:ea typeface="+mn-ea"/>
                          <a:cs typeface="+mn-cs"/>
                        </a:rPr>
                        <a:t>Entailment</a:t>
                      </a:r>
                      <a:endParaRPr lang="en-US" sz="1600">
                        <a:solidFill>
                          <a:srgbClr val="FF0000"/>
                        </a:solidFill>
                        <a:effectLst/>
                      </a:endParaRP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B162">
                              <a:lumMod val="75000"/>
                            </a:srgbClr>
                          </a:solidFill>
                          <a:effectLst/>
                          <a:uLnTx/>
                          <a:uFillTx/>
                          <a:latin typeface="Univers Light"/>
                          <a:ea typeface="+mn-ea"/>
                          <a:cs typeface="+mn-cs"/>
                        </a:rPr>
                        <a:t>Not entailment</a:t>
                      </a:r>
                      <a:endParaRPr kumimoji="0" lang="en-US" sz="1600" b="0" i="0" u="none" strike="noStrike" kern="1200" cap="none" spc="0" normalizeH="0" baseline="0" noProof="0">
                        <a:ln>
                          <a:noFill/>
                        </a:ln>
                        <a:solidFill>
                          <a:srgbClr val="FF0000"/>
                        </a:solidFill>
                        <a:effectLst/>
                        <a:uLnTx/>
                        <a:uFillTx/>
                        <a:latin typeface="Univers Light"/>
                        <a:ea typeface="+mn-ea"/>
                        <a:cs typeface="+mn-cs"/>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200025">
                <a:tc>
                  <a:txBody>
                    <a:bodyPr/>
                    <a:lstStyle/>
                    <a:p>
                      <a:pPr lvl="0" algn="just">
                        <a:buNone/>
                      </a:pPr>
                      <a:r>
                        <a:rPr lang="en-US" sz="1600" b="1">
                          <a:solidFill>
                            <a:schemeClr val="tx1"/>
                          </a:solidFill>
                          <a:effectLst/>
                        </a:rPr>
                        <a:t>PWWS</a:t>
                      </a:r>
                      <a:endParaRPr lang="en-US" sz="16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lgn="just">
                        <a:buNone/>
                      </a:pPr>
                      <a:r>
                        <a:rPr lang="en-US" sz="1600">
                          <a:solidFill>
                            <a:schemeClr val="tx1"/>
                          </a:solidFill>
                          <a:effectLst/>
                        </a:rPr>
                        <a:t>[[New]] =&gt; [[novel]]</a:t>
                      </a:r>
                    </a:p>
                    <a:p>
                      <a:pPr lvl="0" algn="just">
                        <a:buNone/>
                      </a:pPr>
                      <a:r>
                        <a:rPr lang="en-US" sz="1600">
                          <a:solidFill>
                            <a:schemeClr val="tx1"/>
                          </a:solidFill>
                          <a:effectLst/>
                        </a:rPr>
                        <a:t>[[may]] =&gt; [[whitethorn]]</a:t>
                      </a:r>
                    </a:p>
                    <a:p>
                      <a:pPr lvl="0" algn="just">
                        <a:buNone/>
                      </a:pPr>
                      <a:r>
                        <a:rPr lang="en-US" sz="1600">
                          <a:solidFill>
                            <a:schemeClr val="tx1"/>
                          </a:solidFill>
                          <a:effectLst/>
                        </a:rPr>
                        <a:t>[[aliens]] =&gt; [[alien]]</a:t>
                      </a:r>
                    </a:p>
                  </a:txBody>
                  <a:tcPr marL="28575" marR="28575" marT="19050" marB="19050" anchor="b">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algn="just" rtl="0" fontAlgn="b"/>
                      <a:r>
                        <a:rPr kumimoji="0" lang="en-US" sz="1600" b="0" i="0" u="none" strike="noStrike" kern="1200" cap="none" spc="0" normalizeH="0" baseline="0" noProof="0">
                          <a:ln>
                            <a:noFill/>
                          </a:ln>
                          <a:solidFill>
                            <a:srgbClr val="FF0000"/>
                          </a:solidFill>
                          <a:effectLst/>
                          <a:uLnTx/>
                          <a:uFillTx/>
                          <a:latin typeface="Univers Light"/>
                          <a:ea typeface="+mn-ea"/>
                          <a:cs typeface="+mn-cs"/>
                        </a:rPr>
                        <a:t>Entailment</a:t>
                      </a:r>
                      <a:endParaRPr lang="en-US" sz="1600">
                        <a:solidFill>
                          <a:srgbClr val="FF0000"/>
                        </a:solidFill>
                        <a:effectLst/>
                      </a:endParaRP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B162">
                              <a:lumMod val="75000"/>
                            </a:srgbClr>
                          </a:solidFill>
                          <a:effectLst/>
                          <a:uLnTx/>
                          <a:uFillTx/>
                          <a:latin typeface="Univers Light"/>
                          <a:ea typeface="+mn-ea"/>
                          <a:cs typeface="+mn-cs"/>
                        </a:rPr>
                        <a:t>Not entailment</a:t>
                      </a:r>
                      <a:endParaRPr kumimoji="0" lang="en-US" sz="1600" b="0" i="0" u="none" strike="noStrike" kern="1200" cap="none" spc="0" normalizeH="0" baseline="0" noProof="0">
                        <a:ln>
                          <a:noFill/>
                        </a:ln>
                        <a:solidFill>
                          <a:srgbClr val="FF0000"/>
                        </a:solidFill>
                        <a:effectLst/>
                        <a:uLnTx/>
                        <a:uFillTx/>
                        <a:latin typeface="Univers Light"/>
                        <a:ea typeface="+mn-ea"/>
                        <a:cs typeface="+mn-cs"/>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bl>
          </a:graphicData>
        </a:graphic>
      </p:graphicFrame>
      <p:sp>
        <p:nvSpPr>
          <p:cNvPr id="4" name="TextBox 3">
            <a:extLst>
              <a:ext uri="{FF2B5EF4-FFF2-40B4-BE49-F238E27FC236}">
                <a16:creationId xmlns:a16="http://schemas.microsoft.com/office/drawing/2014/main" id="{DC9B1277-FAAB-DFFE-B0D2-482903C6481B}"/>
              </a:ext>
            </a:extLst>
          </p:cNvPr>
          <p:cNvSpPr txBox="1"/>
          <p:nvPr/>
        </p:nvSpPr>
        <p:spPr>
          <a:xfrm>
            <a:off x="1359726" y="2107204"/>
            <a:ext cx="9567076" cy="1815882"/>
          </a:xfrm>
          <a:prstGeom prst="rect">
            <a:avLst/>
          </a:prstGeom>
          <a:noFill/>
        </p:spPr>
        <p:txBody>
          <a:bodyPr wrap="square" lIns="91440" tIns="45720" rIns="91440" bIns="45720" anchor="t">
            <a:spAutoFit/>
          </a:bodyPr>
          <a:lstStyle/>
          <a:p>
            <a:pPr algn="just" rtl="0" fontAlgn="b"/>
            <a:r>
              <a:rPr lang="en-US" sz="1600">
                <a:solidFill>
                  <a:srgbClr val="212121"/>
                </a:solidFill>
                <a:effectLst/>
              </a:rPr>
              <a:t>Sentence1: </a:t>
            </a:r>
            <a:r>
              <a:rPr lang="en-US" sz="1600">
                <a:solidFill>
                  <a:srgbClr val="212121"/>
                </a:solidFill>
                <a:effectLst/>
                <a:highlight>
                  <a:srgbClr val="FFFF00"/>
                </a:highlight>
              </a:rPr>
              <a:t>New</a:t>
            </a:r>
            <a:r>
              <a:rPr lang="en-US" sz="1600">
                <a:solidFill>
                  <a:srgbClr val="212121"/>
                </a:solidFill>
                <a:effectLst/>
              </a:rPr>
              <a:t> security steps taken by the Customs Service </a:t>
            </a:r>
            <a:r>
              <a:rPr lang="en-US" sz="1600">
                <a:solidFill>
                  <a:srgbClr val="212121"/>
                </a:solidFill>
                <a:effectLst/>
                <a:highlight>
                  <a:srgbClr val="FFFF00"/>
                </a:highlight>
              </a:rPr>
              <a:t>may</a:t>
            </a:r>
            <a:r>
              <a:rPr lang="en-US" sz="1600">
                <a:solidFill>
                  <a:srgbClr val="212121"/>
                </a:solidFill>
                <a:effectLst/>
              </a:rPr>
              <a:t> not </a:t>
            </a:r>
            <a:r>
              <a:rPr lang="en-US" sz="1600">
                <a:solidFill>
                  <a:srgbClr val="212121"/>
                </a:solidFill>
                <a:effectLst/>
                <a:highlight>
                  <a:srgbClr val="FFFF00"/>
                </a:highlight>
              </a:rPr>
              <a:t>be</a:t>
            </a:r>
            <a:r>
              <a:rPr lang="en-US" sz="1600">
                <a:solidFill>
                  <a:srgbClr val="212121"/>
                </a:solidFill>
                <a:effectLst/>
              </a:rPr>
              <a:t> enough to stop a terrorist from smuggling in nuclear weapons. </a:t>
            </a:r>
          </a:p>
          <a:p>
            <a:pPr algn="just" rtl="0" fontAlgn="b"/>
            <a:endParaRPr lang="en-US" sz="1600">
              <a:solidFill>
                <a:srgbClr val="212121"/>
              </a:solidFill>
              <a:effectLst/>
            </a:endParaRPr>
          </a:p>
          <a:p>
            <a:pPr algn="just" rtl="0" fontAlgn="b"/>
            <a:r>
              <a:rPr lang="en-US" sz="1600">
                <a:solidFill>
                  <a:srgbClr val="212121"/>
                </a:solidFill>
                <a:effectLst/>
              </a:rPr>
              <a:t>Sentence2: Steps are being taken to stop the smuggling of </a:t>
            </a:r>
            <a:r>
              <a:rPr lang="en-US" sz="1600">
                <a:solidFill>
                  <a:srgbClr val="212121"/>
                </a:solidFill>
                <a:effectLst/>
                <a:highlight>
                  <a:srgbClr val="FFFF00"/>
                </a:highlight>
              </a:rPr>
              <a:t>aliens</a:t>
            </a:r>
            <a:r>
              <a:rPr lang="en-US" sz="1600">
                <a:solidFill>
                  <a:srgbClr val="212121"/>
                </a:solidFill>
                <a:effectLst/>
              </a:rPr>
              <a:t>.</a:t>
            </a:r>
            <a:endParaRPr lang="en-US" sz="1600">
              <a:solidFill>
                <a:srgbClr val="212121"/>
              </a:solidFill>
            </a:endParaRPr>
          </a:p>
          <a:p>
            <a:pPr algn="just"/>
            <a:endParaRPr lang="en-US" sz="1600">
              <a:solidFill>
                <a:srgbClr val="212121"/>
              </a:solidFill>
            </a:endParaRPr>
          </a:p>
          <a:p>
            <a:pPr algn="just"/>
            <a:r>
              <a:rPr lang="en-US" sz="1600">
                <a:solidFill>
                  <a:srgbClr val="212121"/>
                </a:solidFill>
              </a:rPr>
              <a:t>Ground Truth: </a:t>
            </a:r>
            <a:r>
              <a:rPr lang="en-US" sz="1600">
                <a:solidFill>
                  <a:schemeClr val="accent4">
                    <a:lumMod val="75000"/>
                  </a:schemeClr>
                </a:solidFill>
                <a:effectLst/>
              </a:rPr>
              <a:t>Not entailment</a:t>
            </a:r>
            <a:endParaRPr lang="en-US" sz="1600">
              <a:solidFill>
                <a:schemeClr val="accent4">
                  <a:lumMod val="75000"/>
                </a:schemeClr>
              </a:solidFill>
            </a:endParaRPr>
          </a:p>
          <a:p>
            <a:pPr algn="just"/>
            <a:r>
              <a:rPr lang="en-US" sz="1600">
                <a:solidFill>
                  <a:srgbClr val="212121"/>
                </a:solidFill>
              </a:rPr>
              <a:t>Model Output: </a:t>
            </a:r>
            <a:r>
              <a:rPr lang="en-US" sz="1600">
                <a:solidFill>
                  <a:schemeClr val="accent4">
                    <a:lumMod val="75000"/>
                  </a:schemeClr>
                </a:solidFill>
                <a:effectLst/>
              </a:rPr>
              <a:t>Not entailment</a:t>
            </a:r>
            <a:endParaRPr lang="en-US" sz="1600">
              <a:solidFill>
                <a:srgbClr val="FF0000"/>
              </a:solidFill>
              <a:effectLst/>
            </a:endParaRPr>
          </a:p>
        </p:txBody>
      </p:sp>
    </p:spTree>
    <p:extLst>
      <p:ext uri="{BB962C8B-B14F-4D97-AF65-F5344CB8AC3E}">
        <p14:creationId xmlns:p14="http://schemas.microsoft.com/office/powerpoint/2010/main" val="1081405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50F-C6DA-AACA-1D54-F54A877FAED9}"/>
              </a:ext>
            </a:extLst>
          </p:cNvPr>
          <p:cNvSpPr>
            <a:spLocks noGrp="1"/>
          </p:cNvSpPr>
          <p:nvPr>
            <p:ph type="title"/>
          </p:nvPr>
        </p:nvSpPr>
        <p:spPr>
          <a:xfrm>
            <a:off x="1284395" y="148811"/>
            <a:ext cx="9757775" cy="1299249"/>
          </a:xfrm>
        </p:spPr>
        <p:txBody>
          <a:bodyPr/>
          <a:lstStyle/>
          <a:p>
            <a:pPr algn="ctr"/>
            <a:r>
              <a:rPr lang="en-US"/>
              <a:t>Adversarial training examples – DISTILBERT MRPC</a:t>
            </a:r>
          </a:p>
        </p:txBody>
      </p:sp>
      <p:graphicFrame>
        <p:nvGraphicFramePr>
          <p:cNvPr id="5" name="Content Placeholder 4">
            <a:extLst>
              <a:ext uri="{FF2B5EF4-FFF2-40B4-BE49-F238E27FC236}">
                <a16:creationId xmlns:a16="http://schemas.microsoft.com/office/drawing/2014/main" id="{87A8DEAC-B645-D4CF-1BCA-C404499FF80C}"/>
              </a:ext>
            </a:extLst>
          </p:cNvPr>
          <p:cNvGraphicFramePr>
            <a:graphicFrameLocks noGrp="1"/>
          </p:cNvGraphicFramePr>
          <p:nvPr>
            <p:ph idx="1"/>
            <p:extLst>
              <p:ext uri="{D42A27DB-BD31-4B8C-83A1-F6EECF244321}">
                <p14:modId xmlns:p14="http://schemas.microsoft.com/office/powerpoint/2010/main" val="3959932774"/>
              </p:ext>
            </p:extLst>
          </p:nvPr>
        </p:nvGraphicFramePr>
        <p:xfrm>
          <a:off x="1497163" y="3657337"/>
          <a:ext cx="9332232" cy="2385060"/>
        </p:xfrm>
        <a:graphic>
          <a:graphicData uri="http://schemas.openxmlformats.org/drawingml/2006/table">
            <a:tbl>
              <a:tblPr firstRow="1" bandRow="1">
                <a:tableStyleId>{5C22544A-7EE6-4342-B048-85BDC9FD1C3A}</a:tableStyleId>
              </a:tblPr>
              <a:tblGrid>
                <a:gridCol w="1419587">
                  <a:extLst>
                    <a:ext uri="{9D8B030D-6E8A-4147-A177-3AD203B41FA5}">
                      <a16:colId xmlns:a16="http://schemas.microsoft.com/office/drawing/2014/main" val="3674304981"/>
                    </a:ext>
                  </a:extLst>
                </a:gridCol>
                <a:gridCol w="3417902">
                  <a:extLst>
                    <a:ext uri="{9D8B030D-6E8A-4147-A177-3AD203B41FA5}">
                      <a16:colId xmlns:a16="http://schemas.microsoft.com/office/drawing/2014/main" val="558473376"/>
                    </a:ext>
                  </a:extLst>
                </a:gridCol>
                <a:gridCol w="2106148">
                  <a:extLst>
                    <a:ext uri="{9D8B030D-6E8A-4147-A177-3AD203B41FA5}">
                      <a16:colId xmlns:a16="http://schemas.microsoft.com/office/drawing/2014/main" val="4016493672"/>
                    </a:ext>
                  </a:extLst>
                </a:gridCol>
                <a:gridCol w="2388595">
                  <a:extLst>
                    <a:ext uri="{9D8B030D-6E8A-4147-A177-3AD203B41FA5}">
                      <a16:colId xmlns:a16="http://schemas.microsoft.com/office/drawing/2014/main" val="2700327286"/>
                    </a:ext>
                  </a:extLst>
                </a:gridCol>
              </a:tblGrid>
              <a:tr h="200025">
                <a:tc>
                  <a:txBody>
                    <a:bodyPr/>
                    <a:lstStyle/>
                    <a:p>
                      <a:pPr rtl="0" fontAlgn="b"/>
                      <a:r>
                        <a:rPr lang="en-US" sz="1600" b="1">
                          <a:solidFill>
                            <a:schemeClr val="tx1"/>
                          </a:solidFill>
                          <a:effectLst/>
                        </a:rPr>
                        <a:t>Attack</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600" b="1">
                          <a:solidFill>
                            <a:schemeClr val="tx1"/>
                          </a:solidFill>
                          <a:effectLst/>
                        </a:rPr>
                        <a:t>Changes</a:t>
                      </a:r>
                    </a:p>
                  </a:txBody>
                  <a:tcPr marL="28575" marR="28575" marT="19050" marB="19050" anchor="b">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600" b="1">
                          <a:solidFill>
                            <a:schemeClr val="tx1"/>
                          </a:solidFill>
                          <a:effectLst/>
                        </a:rPr>
                        <a:t>Output after Attack</a:t>
                      </a: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600" b="1">
                          <a:solidFill>
                            <a:schemeClr val="tx1"/>
                          </a:solidFill>
                          <a:effectLst/>
                        </a:rPr>
                        <a:t>Output after Defense</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200025">
                <a:tc>
                  <a:txBody>
                    <a:bodyPr/>
                    <a:lstStyle/>
                    <a:p>
                      <a:pPr lvl="0">
                        <a:buNone/>
                      </a:pPr>
                      <a:r>
                        <a:rPr lang="en-US" sz="1600" b="1" i="0" u="none" strike="noStrike" noProof="0">
                          <a:solidFill>
                            <a:schemeClr val="tx1"/>
                          </a:solidFill>
                          <a:effectLst/>
                          <a:latin typeface="Univers Light"/>
                        </a:rPr>
                        <a:t>Textfooler</a:t>
                      </a:r>
                      <a:endParaRPr lang="en-US" sz="1600" err="1"/>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[[lied]] =&gt; [[lurks]]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[[said]] =&gt; [[avowed]]</a:t>
                      </a:r>
                    </a:p>
                  </a:txBody>
                  <a:tcPr marL="28575" marR="28575" marT="19050" marB="19050" anchor="b">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B162"/>
                          </a:solidFill>
                          <a:effectLst/>
                          <a:uLnTx/>
                          <a:uFillTx/>
                          <a:latin typeface="Univers Light"/>
                          <a:ea typeface="+mn-ea"/>
                          <a:cs typeface="+mn-cs"/>
                        </a:rPr>
                        <a:t>Equivalent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200025">
                <a:tc>
                  <a:txBody>
                    <a:bodyPr/>
                    <a:lstStyle/>
                    <a:p>
                      <a:pPr lvl="0">
                        <a:buNone/>
                      </a:pPr>
                      <a:r>
                        <a:rPr lang="en-US" sz="1600" b="1">
                          <a:solidFill>
                            <a:schemeClr val="tx1"/>
                          </a:solidFill>
                          <a:effectLst/>
                        </a:rPr>
                        <a:t>Textbugger</a:t>
                      </a:r>
                      <a:endParaRPr lang="en-US" sz="1600" err="1">
                        <a:solidFill>
                          <a:schemeClr val="tx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[[said]] =&gt; [[</a:t>
                      </a:r>
                      <a:r>
                        <a:rPr lang="en-US" sz="1600" err="1"/>
                        <a:t>sa</a:t>
                      </a:r>
                      <a:r>
                        <a:rPr lang="az-Cyrl-AZ" sz="1600"/>
                        <a:t>і</a:t>
                      </a:r>
                      <a:r>
                        <a:rPr lang="en-US" sz="1600"/>
                        <a:t>d</a:t>
                      </a:r>
                      <a:r>
                        <a:rPr lang="en-US" sz="1600">
                          <a:solidFill>
                            <a:schemeClr val="tx1"/>
                          </a:solidFill>
                          <a:effectLst/>
                        </a:rPr>
                        <a:t>]]</a:t>
                      </a:r>
                    </a:p>
                  </a:txBody>
                  <a:tcPr marL="28575" marR="28575" marT="19050" marB="19050" anchor="b">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B162"/>
                          </a:solidFill>
                          <a:effectLst/>
                          <a:uLnTx/>
                          <a:uFillTx/>
                          <a:latin typeface="Univers Light"/>
                          <a:ea typeface="+mn-ea"/>
                          <a:cs typeface="+mn-cs"/>
                        </a:rPr>
                        <a:t>Equivalent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200025">
                <a:tc>
                  <a:txBody>
                    <a:bodyPr/>
                    <a:lstStyle/>
                    <a:p>
                      <a:pPr lvl="0">
                        <a:buNone/>
                      </a:pPr>
                      <a:r>
                        <a:rPr lang="en-US" sz="1600" b="1">
                          <a:solidFill>
                            <a:schemeClr val="tx1"/>
                          </a:solidFill>
                          <a:effectLst/>
                        </a:rPr>
                        <a:t>Deepwordbug</a:t>
                      </a:r>
                      <a:endParaRPr lang="en-US" sz="1600" err="1">
                        <a:solidFill>
                          <a:schemeClr val="tx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[[said]] =&gt; [[sad]]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[[lied]] =&gt; [[</a:t>
                      </a:r>
                      <a:r>
                        <a:rPr lang="en-US" sz="1600" err="1">
                          <a:solidFill>
                            <a:schemeClr val="tx1"/>
                          </a:solidFill>
                          <a:effectLst/>
                        </a:rPr>
                        <a:t>liCed</a:t>
                      </a:r>
                      <a:r>
                        <a:rPr lang="en-US" sz="1600">
                          <a:solidFill>
                            <a:schemeClr val="tx1"/>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[[said]] =&gt; [[</a:t>
                      </a:r>
                      <a:r>
                        <a:rPr lang="en-US" sz="1600" err="1">
                          <a:solidFill>
                            <a:schemeClr val="tx1"/>
                          </a:solidFill>
                          <a:effectLst/>
                        </a:rPr>
                        <a:t>sEaid</a:t>
                      </a:r>
                      <a:r>
                        <a:rPr lang="en-US" sz="1600">
                          <a:solidFill>
                            <a:schemeClr val="tx1"/>
                          </a:solidFill>
                          <a:effectLst/>
                        </a:rPr>
                        <a:t>]]</a:t>
                      </a:r>
                    </a:p>
                  </a:txBody>
                  <a:tcPr marL="28575" marR="28575" marT="19050" marB="19050" anchor="b">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B162"/>
                          </a:solidFill>
                          <a:effectLst/>
                          <a:uLnTx/>
                          <a:uFillTx/>
                          <a:latin typeface="Univers Light"/>
                          <a:ea typeface="+mn-ea"/>
                          <a:cs typeface="+mn-cs"/>
                        </a:rPr>
                        <a:t>Equivalent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200025">
                <a:tc>
                  <a:txBody>
                    <a:bodyPr/>
                    <a:lstStyle/>
                    <a:p>
                      <a:pPr lvl="0">
                        <a:buNone/>
                      </a:pPr>
                      <a:r>
                        <a:rPr lang="en-US" sz="1600" b="1">
                          <a:solidFill>
                            <a:schemeClr val="tx1"/>
                          </a:solidFill>
                          <a:effectLst/>
                        </a:rPr>
                        <a:t>PWWS</a:t>
                      </a:r>
                      <a:endParaRPr lang="en-US" sz="1600">
                        <a:solidFill>
                          <a:schemeClr val="tx1"/>
                        </a:solidFill>
                        <a:effectLst/>
                      </a:endParaRP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600">
                          <a:solidFill>
                            <a:schemeClr val="tx1"/>
                          </a:solidFill>
                          <a:effectLst/>
                        </a:rPr>
                        <a:t>[[said]] =&gt; [[enunciate]]</a:t>
                      </a:r>
                    </a:p>
                    <a:p>
                      <a:pPr lvl="0">
                        <a:buNone/>
                      </a:pPr>
                      <a:r>
                        <a:rPr lang="en-US" sz="1600">
                          <a:solidFill>
                            <a:schemeClr val="tx1"/>
                          </a:solidFill>
                          <a:effectLst/>
                        </a:rPr>
                        <a:t>[[S]] =&gt; [[randomness]]*</a:t>
                      </a:r>
                    </a:p>
                  </a:txBody>
                  <a:tcPr marL="28575" marR="28575" marT="19050" marB="19050" anchor="b">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0000"/>
                          </a:solidFill>
                          <a:effectLst/>
                          <a:uLnTx/>
                          <a:uFillTx/>
                          <a:latin typeface="Univers Light"/>
                          <a:ea typeface="+mn-ea"/>
                          <a:cs typeface="+mn-cs"/>
                        </a:rPr>
                        <a:t>Not equivalent</a:t>
                      </a:r>
                    </a:p>
                  </a:txBody>
                  <a:tcPr marL="28575" marR="28575" marT="19050" marB="19050" anchor="b">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B162"/>
                          </a:solidFill>
                          <a:effectLst/>
                          <a:uLnTx/>
                          <a:uFillTx/>
                          <a:latin typeface="Univers Light"/>
                          <a:ea typeface="+mn-ea"/>
                          <a:cs typeface="+mn-cs"/>
                        </a:rPr>
                        <a:t>Equivalent</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bl>
          </a:graphicData>
        </a:graphic>
      </p:graphicFrame>
      <p:sp>
        <p:nvSpPr>
          <p:cNvPr id="4" name="TextBox 3">
            <a:extLst>
              <a:ext uri="{FF2B5EF4-FFF2-40B4-BE49-F238E27FC236}">
                <a16:creationId xmlns:a16="http://schemas.microsoft.com/office/drawing/2014/main" id="{DC9B1277-FAAB-DFFE-B0D2-482903C6481B}"/>
              </a:ext>
            </a:extLst>
          </p:cNvPr>
          <p:cNvSpPr txBox="1"/>
          <p:nvPr/>
        </p:nvSpPr>
        <p:spPr>
          <a:xfrm>
            <a:off x="1380180" y="1498486"/>
            <a:ext cx="9567076" cy="1815882"/>
          </a:xfrm>
          <a:prstGeom prst="rect">
            <a:avLst/>
          </a:prstGeom>
          <a:noFill/>
        </p:spPr>
        <p:txBody>
          <a:bodyPr wrap="square" lIns="91440" tIns="45720" rIns="91440" bIns="45720" anchor="t">
            <a:spAutoFit/>
          </a:bodyPr>
          <a:lstStyle/>
          <a:p>
            <a:pPr algn="just" rtl="0" fontAlgn="b"/>
            <a:r>
              <a:rPr lang="en-US" sz="1600">
                <a:solidFill>
                  <a:srgbClr val="212121"/>
                </a:solidFill>
                <a:effectLst/>
              </a:rPr>
              <a:t>Sentence1: He </a:t>
            </a:r>
            <a:r>
              <a:rPr lang="en-US" sz="1600">
                <a:solidFill>
                  <a:srgbClr val="212121"/>
                </a:solidFill>
                <a:effectLst/>
                <a:highlight>
                  <a:srgbClr val="FFFF00"/>
                </a:highlight>
              </a:rPr>
              <a:t>said</a:t>
            </a:r>
            <a:r>
              <a:rPr lang="en-US" sz="1600">
                <a:solidFill>
                  <a:srgbClr val="212121"/>
                </a:solidFill>
                <a:effectLst/>
              </a:rPr>
              <a:t> they </a:t>
            </a:r>
            <a:r>
              <a:rPr lang="en-US" sz="1600">
                <a:solidFill>
                  <a:srgbClr val="212121"/>
                </a:solidFill>
                <a:effectLst/>
                <a:highlight>
                  <a:srgbClr val="FFFF00"/>
                </a:highlight>
              </a:rPr>
              <a:t>lied</a:t>
            </a:r>
            <a:r>
              <a:rPr lang="en-US" sz="1600">
                <a:solidFill>
                  <a:srgbClr val="212121"/>
                </a:solidFill>
                <a:effectLst/>
              </a:rPr>
              <a:t> on a sworn affidavit that requires them to list prior marriages.</a:t>
            </a:r>
            <a:endParaRPr lang="en-US"/>
          </a:p>
          <a:p>
            <a:pPr algn="just" rtl="0" fontAlgn="b"/>
            <a:endParaRPr lang="en-US" sz="1600">
              <a:solidFill>
                <a:srgbClr val="212121"/>
              </a:solidFill>
            </a:endParaRPr>
          </a:p>
          <a:p>
            <a:pPr algn="just" rtl="0" fontAlgn="b"/>
            <a:r>
              <a:rPr lang="en-US" sz="1600">
                <a:solidFill>
                  <a:srgbClr val="212121"/>
                </a:solidFill>
                <a:effectLst/>
              </a:rPr>
              <a:t>Sentence2: Morgenthau </a:t>
            </a:r>
            <a:r>
              <a:rPr lang="en-US" sz="1600">
                <a:solidFill>
                  <a:srgbClr val="212121"/>
                </a:solidFill>
                <a:effectLst/>
                <a:highlight>
                  <a:srgbClr val="FFFF00"/>
                </a:highlight>
              </a:rPr>
              <a:t>said</a:t>
            </a:r>
            <a:r>
              <a:rPr lang="en-US" sz="1600">
                <a:solidFill>
                  <a:srgbClr val="212121"/>
                </a:solidFill>
                <a:effectLst/>
              </a:rPr>
              <a:t> the women , all U.</a:t>
            </a:r>
            <a:r>
              <a:rPr lang="en-US" sz="1600">
                <a:solidFill>
                  <a:srgbClr val="212121"/>
                </a:solidFill>
                <a:effectLst/>
                <a:highlight>
                  <a:srgbClr val="FFFF00"/>
                </a:highlight>
              </a:rPr>
              <a:t>S</a:t>
            </a:r>
            <a:r>
              <a:rPr lang="en-US" sz="1600">
                <a:solidFill>
                  <a:srgbClr val="212121"/>
                </a:solidFill>
                <a:effectLst/>
              </a:rPr>
              <a:t>. citizens , lied on a sworn affidavit that requires them to list prior marriages.</a:t>
            </a:r>
          </a:p>
          <a:p>
            <a:pPr algn="just" rtl="0" fontAlgn="b"/>
            <a:endParaRPr lang="en-US" sz="1600">
              <a:solidFill>
                <a:srgbClr val="212121"/>
              </a:solidFill>
            </a:endParaRPr>
          </a:p>
          <a:p>
            <a:pPr algn="just"/>
            <a:r>
              <a:rPr lang="en-US" sz="1600">
                <a:solidFill>
                  <a:srgbClr val="212121"/>
                </a:solidFill>
              </a:rPr>
              <a:t>Ground Truth: </a:t>
            </a:r>
            <a:r>
              <a:rPr kumimoji="0" lang="en-US" sz="1600" b="0" i="0" u="none" strike="noStrike" kern="1200" cap="none" spc="0" normalizeH="0" baseline="0" noProof="0">
                <a:ln>
                  <a:noFill/>
                </a:ln>
                <a:solidFill>
                  <a:srgbClr val="66B162">
                    <a:lumMod val="75000"/>
                  </a:srgbClr>
                </a:solidFill>
                <a:effectLst/>
                <a:uLnTx/>
                <a:uFillTx/>
                <a:latin typeface="Univers Light"/>
                <a:ea typeface="+mn-ea"/>
                <a:cs typeface="+mn-cs"/>
              </a:rPr>
              <a:t>Equivalent</a:t>
            </a:r>
            <a:endParaRPr lang="en-US" sz="1600">
              <a:solidFill>
                <a:srgbClr val="212121"/>
              </a:solidFill>
            </a:endParaRPr>
          </a:p>
          <a:p>
            <a:pPr algn="just"/>
            <a:r>
              <a:rPr lang="en-US" sz="1600">
                <a:solidFill>
                  <a:srgbClr val="212121"/>
                </a:solidFill>
              </a:rPr>
              <a:t>Model Output: </a:t>
            </a:r>
            <a:r>
              <a:rPr kumimoji="0" lang="en-US" sz="1600" b="0" i="0" u="none" strike="noStrike" kern="1200" cap="none" spc="0" normalizeH="0" baseline="0" noProof="0">
                <a:ln>
                  <a:noFill/>
                </a:ln>
                <a:solidFill>
                  <a:srgbClr val="66B162">
                    <a:lumMod val="75000"/>
                  </a:srgbClr>
                </a:solidFill>
                <a:effectLst/>
                <a:uLnTx/>
                <a:uFillTx/>
                <a:latin typeface="Univers Light"/>
                <a:ea typeface="+mn-ea"/>
                <a:cs typeface="+mn-cs"/>
              </a:rPr>
              <a:t>Equivalent</a:t>
            </a:r>
            <a:endParaRPr lang="en-US" sz="1600">
              <a:solidFill>
                <a:srgbClr val="FF0000"/>
              </a:solidFill>
              <a:effectLst/>
            </a:endParaRPr>
          </a:p>
        </p:txBody>
      </p:sp>
      <p:sp>
        <p:nvSpPr>
          <p:cNvPr id="3" name="TextBox 2">
            <a:extLst>
              <a:ext uri="{FF2B5EF4-FFF2-40B4-BE49-F238E27FC236}">
                <a16:creationId xmlns:a16="http://schemas.microsoft.com/office/drawing/2014/main" id="{2EFB311F-2D99-DE0A-C888-029904DDE5C3}"/>
              </a:ext>
            </a:extLst>
          </p:cNvPr>
          <p:cNvSpPr txBox="1"/>
          <p:nvPr/>
        </p:nvSpPr>
        <p:spPr>
          <a:xfrm>
            <a:off x="500414" y="6396335"/>
            <a:ext cx="11191172" cy="461665"/>
          </a:xfrm>
          <a:prstGeom prst="rect">
            <a:avLst/>
          </a:prstGeom>
          <a:noFill/>
        </p:spPr>
        <p:txBody>
          <a:bodyPr wrap="square" rtlCol="0">
            <a:spAutoFit/>
          </a:bodyPr>
          <a:lstStyle/>
          <a:p>
            <a:r>
              <a:rPr lang="en-US" sz="1200" dirty="0"/>
              <a:t>*The letter “S” was changed to “randomness” via PWWS because PWWS uses “WordNet”, which lists “entropy, randomness” as synonyms for the letter “S”.</a:t>
            </a:r>
          </a:p>
          <a:p>
            <a:r>
              <a:rPr lang="en-US" sz="1200" dirty="0"/>
              <a:t>(source: </a:t>
            </a:r>
            <a:r>
              <a:rPr lang="en-US" sz="1200" dirty="0">
                <a:hlinkClick r:id="rId2"/>
              </a:rPr>
              <a:t>http://wordnetweb.princeton.edu/perl/webwn?s=S&amp;sub=Search+WordNet&amp;o2=&amp;o0=1&amp;o8=1&amp;o1=1&amp;o7=&amp;o5=&amp;o9=&amp;o6=&amp;o3=&amp;o4=&amp;h=</a:t>
            </a:r>
            <a:r>
              <a:rPr lang="en-US" sz="1200" dirty="0"/>
              <a:t> )</a:t>
            </a:r>
          </a:p>
        </p:txBody>
      </p:sp>
    </p:spTree>
    <p:extLst>
      <p:ext uri="{BB962C8B-B14F-4D97-AF65-F5344CB8AC3E}">
        <p14:creationId xmlns:p14="http://schemas.microsoft.com/office/powerpoint/2010/main" val="3356782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A7E77-3106-E71C-26F1-7A125CF6D140}"/>
              </a:ext>
            </a:extLst>
          </p:cNvPr>
          <p:cNvSpPr>
            <a:spLocks noGrp="1"/>
          </p:cNvSpPr>
          <p:nvPr>
            <p:ph type="title"/>
          </p:nvPr>
        </p:nvSpPr>
        <p:spPr>
          <a:xfrm>
            <a:off x="1262322" y="39510"/>
            <a:ext cx="9601200" cy="1309687"/>
          </a:xfrm>
        </p:spPr>
        <p:txBody>
          <a:bodyPr/>
          <a:lstStyle/>
          <a:p>
            <a:r>
              <a:rPr lang="en-US"/>
              <a:t>System architecture and data flow</a:t>
            </a:r>
          </a:p>
        </p:txBody>
      </p:sp>
      <p:pic>
        <p:nvPicPr>
          <p:cNvPr id="4" name="Picture 3" descr="A diagram of a cylinder&#10;&#10;Description automatically generated">
            <a:extLst>
              <a:ext uri="{FF2B5EF4-FFF2-40B4-BE49-F238E27FC236}">
                <a16:creationId xmlns:a16="http://schemas.microsoft.com/office/drawing/2014/main" id="{D322C4C0-40B2-B87A-B674-A5DD76C60631}"/>
              </a:ext>
            </a:extLst>
          </p:cNvPr>
          <p:cNvPicPr>
            <a:picLocks noChangeAspect="1"/>
          </p:cNvPicPr>
          <p:nvPr/>
        </p:nvPicPr>
        <p:blipFill>
          <a:blip r:embed="rId2"/>
          <a:stretch>
            <a:fillRect/>
          </a:stretch>
        </p:blipFill>
        <p:spPr>
          <a:xfrm>
            <a:off x="950028" y="1722584"/>
            <a:ext cx="3741762" cy="2083849"/>
          </a:xfrm>
          <a:prstGeom prst="rect">
            <a:avLst/>
          </a:prstGeom>
        </p:spPr>
      </p:pic>
      <p:pic>
        <p:nvPicPr>
          <p:cNvPr id="5" name="Picture 4">
            <a:extLst>
              <a:ext uri="{FF2B5EF4-FFF2-40B4-BE49-F238E27FC236}">
                <a16:creationId xmlns:a16="http://schemas.microsoft.com/office/drawing/2014/main" id="{AC23CCAB-8217-27D1-6480-30886281CFDC}"/>
              </a:ext>
            </a:extLst>
          </p:cNvPr>
          <p:cNvPicPr>
            <a:picLocks noChangeAspect="1"/>
          </p:cNvPicPr>
          <p:nvPr/>
        </p:nvPicPr>
        <p:blipFill>
          <a:blip r:embed="rId3"/>
          <a:stretch>
            <a:fillRect/>
          </a:stretch>
        </p:blipFill>
        <p:spPr>
          <a:xfrm>
            <a:off x="7614683" y="4395649"/>
            <a:ext cx="3411943" cy="1957989"/>
          </a:xfrm>
          <a:prstGeom prst="rect">
            <a:avLst/>
          </a:prstGeom>
        </p:spPr>
      </p:pic>
      <p:pic>
        <p:nvPicPr>
          <p:cNvPr id="10" name="Picture 9" descr="A diagram of a diagram&#10;&#10;Description automatically generated">
            <a:extLst>
              <a:ext uri="{FF2B5EF4-FFF2-40B4-BE49-F238E27FC236}">
                <a16:creationId xmlns:a16="http://schemas.microsoft.com/office/drawing/2014/main" id="{0C48B4A6-7BA5-E7BA-C41B-DB481FFF7BDD}"/>
              </a:ext>
            </a:extLst>
          </p:cNvPr>
          <p:cNvPicPr>
            <a:picLocks noChangeAspect="1"/>
          </p:cNvPicPr>
          <p:nvPr/>
        </p:nvPicPr>
        <p:blipFill>
          <a:blip r:embed="rId4"/>
          <a:stretch>
            <a:fillRect/>
          </a:stretch>
        </p:blipFill>
        <p:spPr>
          <a:xfrm>
            <a:off x="972774" y="4399668"/>
            <a:ext cx="6096000" cy="1904456"/>
          </a:xfrm>
          <a:prstGeom prst="rect">
            <a:avLst/>
          </a:prstGeom>
        </p:spPr>
      </p:pic>
      <p:pic>
        <p:nvPicPr>
          <p:cNvPr id="12" name="Picture 11" descr="A diagram of data processing&#10;&#10;Description automatically generated">
            <a:extLst>
              <a:ext uri="{FF2B5EF4-FFF2-40B4-BE49-F238E27FC236}">
                <a16:creationId xmlns:a16="http://schemas.microsoft.com/office/drawing/2014/main" id="{129DBA37-4459-10F2-42A0-39391FC9B318}"/>
              </a:ext>
            </a:extLst>
          </p:cNvPr>
          <p:cNvPicPr>
            <a:picLocks noChangeAspect="1"/>
          </p:cNvPicPr>
          <p:nvPr/>
        </p:nvPicPr>
        <p:blipFill>
          <a:blip r:embed="rId5"/>
          <a:stretch>
            <a:fillRect/>
          </a:stretch>
        </p:blipFill>
        <p:spPr>
          <a:xfrm>
            <a:off x="5260446" y="1726920"/>
            <a:ext cx="6096000" cy="2086550"/>
          </a:xfrm>
          <a:prstGeom prst="rect">
            <a:avLst/>
          </a:prstGeom>
        </p:spPr>
      </p:pic>
      <p:sp>
        <p:nvSpPr>
          <p:cNvPr id="3" name="Rectangle 2">
            <a:extLst>
              <a:ext uri="{FF2B5EF4-FFF2-40B4-BE49-F238E27FC236}">
                <a16:creationId xmlns:a16="http://schemas.microsoft.com/office/drawing/2014/main" id="{E6A85A20-97C2-17E3-4364-4055D68F3468}"/>
              </a:ext>
            </a:extLst>
          </p:cNvPr>
          <p:cNvSpPr/>
          <p:nvPr/>
        </p:nvSpPr>
        <p:spPr>
          <a:xfrm>
            <a:off x="745312" y="1229136"/>
            <a:ext cx="4264924" cy="267268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F3C0489-7885-E5BA-38B1-76F494AAFDBB}"/>
              </a:ext>
            </a:extLst>
          </p:cNvPr>
          <p:cNvSpPr/>
          <p:nvPr/>
        </p:nvSpPr>
        <p:spPr>
          <a:xfrm>
            <a:off x="5010237" y="1229135"/>
            <a:ext cx="6585043" cy="267268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1E4293C-F4C5-9975-2943-40D9BB596709}"/>
              </a:ext>
            </a:extLst>
          </p:cNvPr>
          <p:cNvSpPr/>
          <p:nvPr/>
        </p:nvSpPr>
        <p:spPr>
          <a:xfrm>
            <a:off x="745312" y="3901822"/>
            <a:ext cx="6448565" cy="267268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8E58FE9-E93B-0FE0-DCCF-818883095744}"/>
              </a:ext>
            </a:extLst>
          </p:cNvPr>
          <p:cNvSpPr txBox="1"/>
          <p:nvPr/>
        </p:nvSpPr>
        <p:spPr>
          <a:xfrm>
            <a:off x="950028" y="134286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a:t>Finetuning</a:t>
            </a:r>
          </a:p>
        </p:txBody>
      </p:sp>
      <p:sp>
        <p:nvSpPr>
          <p:cNvPr id="11" name="TextBox 10">
            <a:extLst>
              <a:ext uri="{FF2B5EF4-FFF2-40B4-BE49-F238E27FC236}">
                <a16:creationId xmlns:a16="http://schemas.microsoft.com/office/drawing/2014/main" id="{858DB07F-EDAB-7AC6-E787-8FFA1DCC2EBD}"/>
              </a:ext>
            </a:extLst>
          </p:cNvPr>
          <p:cNvSpPr txBox="1"/>
          <p:nvPr/>
        </p:nvSpPr>
        <p:spPr>
          <a:xfrm>
            <a:off x="5192206" y="134286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Attack Evaluation</a:t>
            </a:r>
          </a:p>
        </p:txBody>
      </p:sp>
      <p:sp>
        <p:nvSpPr>
          <p:cNvPr id="13" name="TextBox 12">
            <a:extLst>
              <a:ext uri="{FF2B5EF4-FFF2-40B4-BE49-F238E27FC236}">
                <a16:creationId xmlns:a16="http://schemas.microsoft.com/office/drawing/2014/main" id="{90DC128E-A6AC-9468-6406-38B93DE6D8F6}"/>
              </a:ext>
            </a:extLst>
          </p:cNvPr>
          <p:cNvSpPr txBox="1"/>
          <p:nvPr/>
        </p:nvSpPr>
        <p:spPr>
          <a:xfrm>
            <a:off x="950028" y="4038298"/>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Adversarial Training</a:t>
            </a:r>
          </a:p>
        </p:txBody>
      </p:sp>
      <p:sp>
        <p:nvSpPr>
          <p:cNvPr id="14" name="TextBox 13">
            <a:extLst>
              <a:ext uri="{FF2B5EF4-FFF2-40B4-BE49-F238E27FC236}">
                <a16:creationId xmlns:a16="http://schemas.microsoft.com/office/drawing/2014/main" id="{F8F1518B-7DAB-B50E-7F18-C5967E67700B}"/>
              </a:ext>
            </a:extLst>
          </p:cNvPr>
          <p:cNvSpPr txBox="1"/>
          <p:nvPr/>
        </p:nvSpPr>
        <p:spPr>
          <a:xfrm>
            <a:off x="7455460" y="3970059"/>
            <a:ext cx="353931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Adversarial model evaluation</a:t>
            </a:r>
          </a:p>
        </p:txBody>
      </p:sp>
      <p:sp>
        <p:nvSpPr>
          <p:cNvPr id="15" name="Rectangle 14">
            <a:extLst>
              <a:ext uri="{FF2B5EF4-FFF2-40B4-BE49-F238E27FC236}">
                <a16:creationId xmlns:a16="http://schemas.microsoft.com/office/drawing/2014/main" id="{BFD00594-92C7-322D-EBB8-AA673108C598}"/>
              </a:ext>
            </a:extLst>
          </p:cNvPr>
          <p:cNvSpPr/>
          <p:nvPr/>
        </p:nvSpPr>
        <p:spPr>
          <a:xfrm>
            <a:off x="7193877" y="3908392"/>
            <a:ext cx="4401402" cy="267268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470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50F-C6DA-AACA-1D54-F54A877FAED9}"/>
              </a:ext>
            </a:extLst>
          </p:cNvPr>
          <p:cNvSpPr>
            <a:spLocks noGrp="1"/>
          </p:cNvSpPr>
          <p:nvPr>
            <p:ph type="title"/>
          </p:nvPr>
        </p:nvSpPr>
        <p:spPr>
          <a:xfrm>
            <a:off x="1224848" y="158651"/>
            <a:ext cx="9256332" cy="1309687"/>
          </a:xfrm>
        </p:spPr>
        <p:txBody>
          <a:bodyPr/>
          <a:lstStyle/>
          <a:p>
            <a:pPr algn="ctr"/>
            <a:r>
              <a:rPr lang="en-US"/>
              <a:t>Adversarial training examples – </a:t>
            </a:r>
            <a:br>
              <a:rPr lang="en-US"/>
            </a:br>
            <a:r>
              <a:rPr lang="en-US"/>
              <a:t>FINE</a:t>
            </a:r>
            <a:r>
              <a:rPr lang="en-US">
                <a:latin typeface="Calibri"/>
                <a:cs typeface="Calibri"/>
              </a:rPr>
              <a:t>-</a:t>
            </a:r>
            <a:r>
              <a:rPr lang="en-US"/>
              <a:t>TUNED</a:t>
            </a:r>
            <a:r>
              <a:rPr lang="en-US">
                <a:latin typeface="Calibri"/>
                <a:cs typeface="Calibri"/>
              </a:rPr>
              <a:t>-</a:t>
            </a:r>
            <a:r>
              <a:rPr lang="en-US"/>
              <a:t>FINBERT</a:t>
            </a:r>
          </a:p>
          <a:p>
            <a:pPr algn="ctr"/>
            <a:endParaRPr lang="en-US"/>
          </a:p>
        </p:txBody>
      </p:sp>
      <p:graphicFrame>
        <p:nvGraphicFramePr>
          <p:cNvPr id="5" name="Content Placeholder 4">
            <a:extLst>
              <a:ext uri="{FF2B5EF4-FFF2-40B4-BE49-F238E27FC236}">
                <a16:creationId xmlns:a16="http://schemas.microsoft.com/office/drawing/2014/main" id="{87A8DEAC-B645-D4CF-1BCA-C404499FF80C}"/>
              </a:ext>
            </a:extLst>
          </p:cNvPr>
          <p:cNvGraphicFramePr>
            <a:graphicFrameLocks noGrp="1"/>
          </p:cNvGraphicFramePr>
          <p:nvPr>
            <p:ph idx="1"/>
            <p:extLst>
              <p:ext uri="{D42A27DB-BD31-4B8C-83A1-F6EECF244321}">
                <p14:modId xmlns:p14="http://schemas.microsoft.com/office/powerpoint/2010/main" val="290945022"/>
              </p:ext>
            </p:extLst>
          </p:nvPr>
        </p:nvGraphicFramePr>
        <p:xfrm>
          <a:off x="1393081" y="2656306"/>
          <a:ext cx="9681370" cy="3341006"/>
        </p:xfrm>
        <a:graphic>
          <a:graphicData uri="http://schemas.openxmlformats.org/drawingml/2006/table">
            <a:tbl>
              <a:tblPr firstRow="1" bandRow="1">
                <a:tableStyleId>{5C22544A-7EE6-4342-B048-85BDC9FD1C3A}</a:tableStyleId>
              </a:tblPr>
              <a:tblGrid>
                <a:gridCol w="1472697">
                  <a:extLst>
                    <a:ext uri="{9D8B030D-6E8A-4147-A177-3AD203B41FA5}">
                      <a16:colId xmlns:a16="http://schemas.microsoft.com/office/drawing/2014/main" val="3674304981"/>
                    </a:ext>
                  </a:extLst>
                </a:gridCol>
                <a:gridCol w="3489653">
                  <a:extLst>
                    <a:ext uri="{9D8B030D-6E8A-4147-A177-3AD203B41FA5}">
                      <a16:colId xmlns:a16="http://schemas.microsoft.com/office/drawing/2014/main" val="558473376"/>
                    </a:ext>
                  </a:extLst>
                </a:gridCol>
                <a:gridCol w="2241062">
                  <a:extLst>
                    <a:ext uri="{9D8B030D-6E8A-4147-A177-3AD203B41FA5}">
                      <a16:colId xmlns:a16="http://schemas.microsoft.com/office/drawing/2014/main" val="4016493672"/>
                    </a:ext>
                  </a:extLst>
                </a:gridCol>
                <a:gridCol w="2477958">
                  <a:extLst>
                    <a:ext uri="{9D8B030D-6E8A-4147-A177-3AD203B41FA5}">
                      <a16:colId xmlns:a16="http://schemas.microsoft.com/office/drawing/2014/main" val="2700327286"/>
                    </a:ext>
                  </a:extLst>
                </a:gridCol>
              </a:tblGrid>
              <a:tr h="175218">
                <a:tc>
                  <a:txBody>
                    <a:bodyPr/>
                    <a:lstStyle/>
                    <a:p>
                      <a:pPr rtl="0" fontAlgn="b"/>
                      <a:r>
                        <a:rPr lang="en-US" sz="1200" b="1">
                          <a:solidFill>
                            <a:schemeClr val="tx1"/>
                          </a:solidFill>
                          <a:effectLst/>
                        </a:rPr>
                        <a:t>Attack</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200" b="1">
                          <a:solidFill>
                            <a:schemeClr val="tx1"/>
                          </a:solidFill>
                          <a:effectLst/>
                        </a:rPr>
                        <a:t>Changes</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200" b="1">
                          <a:solidFill>
                            <a:schemeClr val="tx1"/>
                          </a:solidFill>
                          <a:effectLst/>
                        </a:rPr>
                        <a:t>Output after Attack</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200" b="1">
                          <a:solidFill>
                            <a:schemeClr val="tx1"/>
                          </a:solidFill>
                          <a:effectLst/>
                        </a:rPr>
                        <a:t>Output after Defense</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235626">
                <a:tc>
                  <a:txBody>
                    <a:bodyPr/>
                    <a:lstStyle/>
                    <a:p>
                      <a:pPr lvl="0">
                        <a:buNone/>
                      </a:pPr>
                      <a:r>
                        <a:rPr lang="en-US" sz="1200" b="1" i="0" u="none" strike="noStrike" noProof="0">
                          <a:solidFill>
                            <a:schemeClr val="tx1"/>
                          </a:solidFill>
                          <a:effectLst/>
                          <a:latin typeface="Univers Light"/>
                        </a:rPr>
                        <a:t>Textfooler</a:t>
                      </a:r>
                      <a:endParaRPr lang="en-US" sz="1200" err="1"/>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effectLst/>
                        </a:rPr>
                        <a:t>[[In]] =&gt; [[Roundabout]]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[[went]] =&gt; [[disappeared]]</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a:solidFill>
                            <a:srgbClr val="FF0000"/>
                          </a:solidFill>
                          <a:effectLst/>
                        </a:rPr>
                        <a:t>Negative</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200">
                          <a:solidFill>
                            <a:schemeClr val="accent4">
                              <a:lumMod val="75000"/>
                            </a:schemeClr>
                          </a:solidFill>
                        </a:rPr>
                        <a:t>Positive</a:t>
                      </a:r>
                      <a:endParaRPr lang="en-US" sz="12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1050765">
                <a:tc>
                  <a:txBody>
                    <a:bodyPr/>
                    <a:lstStyle/>
                    <a:p>
                      <a:pPr lvl="0">
                        <a:buNone/>
                      </a:pPr>
                      <a:r>
                        <a:rPr lang="en-US" sz="1200" b="1">
                          <a:solidFill>
                            <a:schemeClr val="tx1"/>
                          </a:solidFill>
                          <a:effectLst/>
                        </a:rPr>
                        <a:t>Textbugger*</a:t>
                      </a:r>
                      <a:endParaRPr lang="en-US" sz="12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[[In]] =&gt;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[[January-September]] =&gt; [[Jan</a:t>
                      </a:r>
                      <a:r>
                        <a:rPr lang="hy-AM" altLang="zh-CN" sz="1200">
                          <a:solidFill>
                            <a:schemeClr val="tx1"/>
                          </a:solidFill>
                          <a:effectLst/>
                        </a:rPr>
                        <a:t>ս</a:t>
                      </a:r>
                      <a:r>
                        <a:rPr lang="en-US" altLang="zh-CN" sz="1200">
                          <a:solidFill>
                            <a:schemeClr val="tx1"/>
                          </a:solidFill>
                          <a:effectLst/>
                        </a:rPr>
                        <a:t>ary-September]]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[[2010]] =&gt; [[210]], [[profit]] =&gt; [[earnings]]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[[went]] =&gt; [[w</a:t>
                      </a:r>
                      <a:r>
                        <a:rPr lang="az-Cyrl-AZ" altLang="zh-CN" sz="1200">
                          <a:solidFill>
                            <a:schemeClr val="tx1"/>
                          </a:solidFill>
                          <a:effectLst/>
                        </a:rPr>
                        <a:t>е</a:t>
                      </a:r>
                      <a:r>
                        <a:rPr lang="en-US" altLang="zh-CN" sz="1200">
                          <a:solidFill>
                            <a:schemeClr val="tx1"/>
                          </a:solidFill>
                          <a:effectLst/>
                        </a:rPr>
                        <a:t>ntt]], [[14]] =&gt; [[l4]]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[[EUR]] =&gt; [[EUROPEAN]], [[525]] =&gt; [[55]]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[[million]] =&gt; [[billion]], [[million]] =&gt; [[m]] [[illion]]</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altLang="zh-CN" sz="1200" dirty="0">
                          <a:solidFill>
                            <a:schemeClr val="accent4">
                              <a:lumMod val="75000"/>
                            </a:schemeClr>
                          </a:solidFill>
                        </a:rPr>
                        <a:t>Positive</a:t>
                      </a:r>
                      <a:endParaRPr lang="en-US" sz="1200" dirty="0">
                        <a:solidFill>
                          <a:srgbClr val="FF0000"/>
                        </a:solidFill>
                        <a:effectLst/>
                      </a:endParaRP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200">
                          <a:solidFill>
                            <a:schemeClr val="accent4">
                              <a:lumMod val="75000"/>
                            </a:schemeClr>
                          </a:solidFill>
                        </a:rPr>
                        <a:t>Positive</a:t>
                      </a:r>
                      <a:endParaRPr lang="en-US" sz="12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1359806">
                <a:tc>
                  <a:txBody>
                    <a:bodyPr/>
                    <a:lstStyle/>
                    <a:p>
                      <a:pPr lvl="0">
                        <a:buNone/>
                      </a:pPr>
                      <a:r>
                        <a:rPr lang="en-US" sz="1200" b="1">
                          <a:solidFill>
                            <a:schemeClr val="tx1"/>
                          </a:solidFill>
                          <a:effectLst/>
                        </a:rPr>
                        <a:t>Deepwordbug*</a:t>
                      </a:r>
                      <a:endParaRPr lang="en-US" sz="12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[[In]] =&gt; [[Ijn]], [[2010]] =&gt; [[2001]]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[[Fiskars]] =&gt; [[Fiskras]], [[net]] =&gt; [[et]]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[[went]] =&gt; [[wetn]], [[14]] =&gt; [[t14]], [[year-on-year]] =&gt; [[year-ony-ear]]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[[EUR]] =&gt; [[EPUR]], [[million]] =&gt; [[millDion]]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[[net]] =&gt; [[Dnet]]. [[525]] =&gt; [[55]],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solidFill>
                            <a:schemeClr val="tx1"/>
                          </a:solidFill>
                          <a:effectLst/>
                        </a:rPr>
                        <a:t>[[EUR]] =&gt; [[EUz]], [[million]] =&gt; [[illion]]</a:t>
                      </a:r>
                      <a:endParaRPr lang="en-US" sz="12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altLang="zh-CN" sz="1200" dirty="0">
                          <a:solidFill>
                            <a:schemeClr val="accent4">
                              <a:lumMod val="75000"/>
                            </a:schemeClr>
                          </a:solidFill>
                        </a:rPr>
                        <a:t>Positive</a:t>
                      </a:r>
                      <a:endParaRPr lang="en-US" sz="1200" dirty="0">
                        <a:solidFill>
                          <a:srgbClr val="FF0000"/>
                        </a:solidFill>
                        <a:effectLst/>
                      </a:endParaRP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200">
                          <a:solidFill>
                            <a:schemeClr val="accent4">
                              <a:lumMod val="75000"/>
                            </a:schemeClr>
                          </a:solidFill>
                        </a:rPr>
                        <a:t>Positive</a:t>
                      </a:r>
                      <a:endParaRPr lang="en-US" sz="12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175218">
                <a:tc>
                  <a:txBody>
                    <a:bodyPr/>
                    <a:lstStyle/>
                    <a:p>
                      <a:pPr lvl="0">
                        <a:buNone/>
                      </a:pPr>
                      <a:r>
                        <a:rPr lang="en-US" sz="1200" b="1">
                          <a:solidFill>
                            <a:schemeClr val="tx1"/>
                          </a:solidFill>
                          <a:effectLst/>
                        </a:rPr>
                        <a:t>PWWS</a:t>
                      </a:r>
                      <a:endParaRPr lang="en-US" sz="12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200">
                          <a:solidFill>
                            <a:schemeClr val="tx1"/>
                          </a:solidFill>
                          <a:effectLst/>
                        </a:rPr>
                        <a:t>[[went]] =&gt; [[die]]</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altLang="zh-CN" sz="1200">
                          <a:solidFill>
                            <a:srgbClr val="FF0000"/>
                          </a:solidFill>
                          <a:effectLst/>
                        </a:rPr>
                        <a:t>Negative</a:t>
                      </a:r>
                      <a:endParaRPr lang="en-US" sz="1200">
                        <a:solidFill>
                          <a:srgbClr val="FF0000"/>
                        </a:solidFill>
                        <a:effectLst/>
                      </a:endParaRP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200" dirty="0">
                          <a:solidFill>
                            <a:schemeClr val="accent4">
                              <a:lumMod val="75000"/>
                            </a:schemeClr>
                          </a:solidFill>
                        </a:rPr>
                        <a:t>Positive</a:t>
                      </a:r>
                      <a:endParaRPr lang="en-US" sz="1200" dirty="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bl>
          </a:graphicData>
        </a:graphic>
      </p:graphicFrame>
      <p:sp>
        <p:nvSpPr>
          <p:cNvPr id="4" name="TextBox 3">
            <a:extLst>
              <a:ext uri="{FF2B5EF4-FFF2-40B4-BE49-F238E27FC236}">
                <a16:creationId xmlns:a16="http://schemas.microsoft.com/office/drawing/2014/main" id="{DC9B1277-FAAB-DFFE-B0D2-482903C6481B}"/>
              </a:ext>
            </a:extLst>
          </p:cNvPr>
          <p:cNvSpPr txBox="1"/>
          <p:nvPr/>
        </p:nvSpPr>
        <p:spPr>
          <a:xfrm>
            <a:off x="1275347" y="1508260"/>
            <a:ext cx="9827046" cy="1169551"/>
          </a:xfrm>
          <a:prstGeom prst="rect">
            <a:avLst/>
          </a:prstGeom>
          <a:noFill/>
        </p:spPr>
        <p:txBody>
          <a:bodyPr wrap="square" lIns="91440" tIns="45720" rIns="91440" bIns="45720" anchor="t">
            <a:spAutoFit/>
          </a:bodyPr>
          <a:lstStyle/>
          <a:p>
            <a:r>
              <a:rPr lang="en-US" sz="1400">
                <a:solidFill>
                  <a:srgbClr val="212121"/>
                </a:solidFill>
              </a:rPr>
              <a:t>Original text: </a:t>
            </a:r>
            <a:r>
              <a:rPr lang="en-US" sz="1400">
                <a:solidFill>
                  <a:srgbClr val="212121"/>
                </a:solidFill>
                <a:highlight>
                  <a:srgbClr val="FFFF00"/>
                </a:highlight>
              </a:rPr>
              <a:t>In</a:t>
            </a:r>
            <a:r>
              <a:rPr lang="en-US" sz="1400">
                <a:solidFill>
                  <a:srgbClr val="212121"/>
                </a:solidFill>
              </a:rPr>
              <a:t> </a:t>
            </a:r>
            <a:r>
              <a:rPr lang="en-US" sz="1400">
                <a:solidFill>
                  <a:srgbClr val="212121"/>
                </a:solidFill>
                <a:highlight>
                  <a:srgbClr val="FFFF00"/>
                </a:highlight>
              </a:rPr>
              <a:t>January-September</a:t>
            </a:r>
            <a:r>
              <a:rPr lang="en-US" sz="1400">
                <a:solidFill>
                  <a:srgbClr val="212121"/>
                </a:solidFill>
              </a:rPr>
              <a:t> </a:t>
            </a:r>
            <a:r>
              <a:rPr lang="en-US" sz="1400">
                <a:solidFill>
                  <a:srgbClr val="212121"/>
                </a:solidFill>
                <a:highlight>
                  <a:srgbClr val="FFFF00"/>
                </a:highlight>
              </a:rPr>
              <a:t>2010</a:t>
            </a:r>
            <a:r>
              <a:rPr lang="en-US" sz="1400">
                <a:solidFill>
                  <a:srgbClr val="212121"/>
                </a:solidFill>
              </a:rPr>
              <a:t> , </a:t>
            </a:r>
            <a:r>
              <a:rPr lang="en-US" sz="1400">
                <a:solidFill>
                  <a:srgbClr val="212121"/>
                </a:solidFill>
                <a:highlight>
                  <a:srgbClr val="FFFF00"/>
                </a:highlight>
              </a:rPr>
              <a:t>Fiskars</a:t>
            </a:r>
            <a:r>
              <a:rPr lang="en-US" sz="1400">
                <a:solidFill>
                  <a:srgbClr val="212121"/>
                </a:solidFill>
              </a:rPr>
              <a:t> ' </a:t>
            </a:r>
            <a:r>
              <a:rPr lang="en-US" sz="1400">
                <a:solidFill>
                  <a:srgbClr val="212121"/>
                </a:solidFill>
                <a:highlight>
                  <a:srgbClr val="FFFF00"/>
                </a:highlight>
              </a:rPr>
              <a:t>net</a:t>
            </a:r>
            <a:r>
              <a:rPr lang="en-US" sz="1400">
                <a:solidFill>
                  <a:srgbClr val="212121"/>
                </a:solidFill>
              </a:rPr>
              <a:t> </a:t>
            </a:r>
            <a:r>
              <a:rPr lang="en-US" sz="1400">
                <a:solidFill>
                  <a:srgbClr val="212121"/>
                </a:solidFill>
                <a:highlight>
                  <a:srgbClr val="FFFF00"/>
                </a:highlight>
              </a:rPr>
              <a:t>profit</a:t>
            </a:r>
            <a:r>
              <a:rPr lang="en-US" sz="1400">
                <a:solidFill>
                  <a:srgbClr val="212121"/>
                </a:solidFill>
              </a:rPr>
              <a:t> </a:t>
            </a:r>
            <a:r>
              <a:rPr lang="en-US" sz="1400">
                <a:solidFill>
                  <a:srgbClr val="212121"/>
                </a:solidFill>
                <a:highlight>
                  <a:srgbClr val="FFFF00"/>
                </a:highlight>
              </a:rPr>
              <a:t>went</a:t>
            </a:r>
            <a:r>
              <a:rPr lang="en-US" sz="1400">
                <a:solidFill>
                  <a:srgbClr val="212121"/>
                </a:solidFill>
              </a:rPr>
              <a:t> up by </a:t>
            </a:r>
            <a:r>
              <a:rPr lang="en-US" sz="1400">
                <a:solidFill>
                  <a:srgbClr val="212121"/>
                </a:solidFill>
                <a:highlight>
                  <a:srgbClr val="FFFF00"/>
                </a:highlight>
              </a:rPr>
              <a:t>14</a:t>
            </a:r>
            <a:r>
              <a:rPr lang="en-US" sz="1400">
                <a:solidFill>
                  <a:srgbClr val="212121"/>
                </a:solidFill>
              </a:rPr>
              <a:t> % </a:t>
            </a:r>
            <a:r>
              <a:rPr lang="en-US" sz="1400">
                <a:solidFill>
                  <a:srgbClr val="212121"/>
                </a:solidFill>
                <a:highlight>
                  <a:srgbClr val="FFFF00"/>
                </a:highlight>
              </a:rPr>
              <a:t>year-on-year</a:t>
            </a:r>
            <a:r>
              <a:rPr lang="en-US" sz="1400">
                <a:solidFill>
                  <a:srgbClr val="212121"/>
                </a:solidFill>
              </a:rPr>
              <a:t> to </a:t>
            </a:r>
            <a:r>
              <a:rPr lang="en-US" sz="1400">
                <a:solidFill>
                  <a:srgbClr val="212121"/>
                </a:solidFill>
                <a:highlight>
                  <a:srgbClr val="FFFF00"/>
                </a:highlight>
              </a:rPr>
              <a:t>EUR</a:t>
            </a:r>
            <a:r>
              <a:rPr lang="en-US" sz="1400">
                <a:solidFill>
                  <a:srgbClr val="212121"/>
                </a:solidFill>
              </a:rPr>
              <a:t> 65.4 </a:t>
            </a:r>
            <a:r>
              <a:rPr lang="en-US" sz="1400">
                <a:solidFill>
                  <a:srgbClr val="212121"/>
                </a:solidFill>
                <a:highlight>
                  <a:srgbClr val="FFFF00"/>
                </a:highlight>
              </a:rPr>
              <a:t>million</a:t>
            </a:r>
            <a:r>
              <a:rPr lang="en-US" sz="1400">
                <a:solidFill>
                  <a:srgbClr val="212121"/>
                </a:solidFill>
              </a:rPr>
              <a:t> and </a:t>
            </a:r>
            <a:r>
              <a:rPr lang="en-US" sz="1400">
                <a:solidFill>
                  <a:srgbClr val="212121"/>
                </a:solidFill>
                <a:highlight>
                  <a:srgbClr val="FFFF00"/>
                </a:highlight>
              </a:rPr>
              <a:t>net</a:t>
            </a:r>
            <a:r>
              <a:rPr lang="en-US" sz="1400">
                <a:solidFill>
                  <a:srgbClr val="212121"/>
                </a:solidFill>
              </a:rPr>
              <a:t> sales to EUR </a:t>
            </a:r>
            <a:r>
              <a:rPr lang="en-US" sz="1400">
                <a:solidFill>
                  <a:srgbClr val="212121"/>
                </a:solidFill>
                <a:highlight>
                  <a:srgbClr val="FFFF00"/>
                </a:highlight>
              </a:rPr>
              <a:t>525</a:t>
            </a:r>
            <a:r>
              <a:rPr lang="en-US" sz="1400">
                <a:solidFill>
                  <a:srgbClr val="212121"/>
                </a:solidFill>
              </a:rPr>
              <a:t>.3 </a:t>
            </a:r>
            <a:r>
              <a:rPr lang="en-US" sz="1400">
                <a:solidFill>
                  <a:srgbClr val="212121"/>
                </a:solidFill>
                <a:highlight>
                  <a:srgbClr val="FFFF00"/>
                </a:highlight>
              </a:rPr>
              <a:t>million</a:t>
            </a:r>
            <a:r>
              <a:rPr lang="en-US" sz="1400">
                <a:solidFill>
                  <a:srgbClr val="212121"/>
                </a:solidFill>
              </a:rPr>
              <a:t> from </a:t>
            </a:r>
            <a:r>
              <a:rPr lang="en-US" sz="1400">
                <a:solidFill>
                  <a:srgbClr val="212121"/>
                </a:solidFill>
                <a:highlight>
                  <a:srgbClr val="FFFF00"/>
                </a:highlight>
              </a:rPr>
              <a:t>EUR</a:t>
            </a:r>
            <a:r>
              <a:rPr lang="en-US" sz="1400">
                <a:solidFill>
                  <a:srgbClr val="212121"/>
                </a:solidFill>
              </a:rPr>
              <a:t> 487.7 </a:t>
            </a:r>
            <a:r>
              <a:rPr lang="en-US" sz="1400">
                <a:solidFill>
                  <a:srgbClr val="212121"/>
                </a:solidFill>
                <a:highlight>
                  <a:srgbClr val="FFFF00"/>
                </a:highlight>
              </a:rPr>
              <a:t>million</a:t>
            </a:r>
            <a:r>
              <a:rPr lang="en-US" sz="1400">
                <a:solidFill>
                  <a:srgbClr val="212121"/>
                </a:solidFill>
              </a:rPr>
              <a:t> .</a:t>
            </a:r>
          </a:p>
          <a:p>
            <a:endParaRPr lang="en-US" sz="1400">
              <a:solidFill>
                <a:srgbClr val="212121"/>
              </a:solidFill>
            </a:endParaRPr>
          </a:p>
          <a:p>
            <a:r>
              <a:rPr lang="en-US" sz="1400">
                <a:solidFill>
                  <a:srgbClr val="212121"/>
                </a:solidFill>
              </a:rPr>
              <a:t>Ground Truth: </a:t>
            </a:r>
            <a:r>
              <a:rPr lang="en-US" sz="1400">
                <a:solidFill>
                  <a:schemeClr val="accent4">
                    <a:lumMod val="75000"/>
                  </a:schemeClr>
                </a:solidFill>
              </a:rPr>
              <a:t>Positive </a:t>
            </a:r>
            <a:r>
              <a:rPr lang="en-US" sz="1400">
                <a:solidFill>
                  <a:srgbClr val="212121"/>
                </a:solidFill>
              </a:rPr>
              <a:t> </a:t>
            </a:r>
          </a:p>
          <a:p>
            <a:r>
              <a:rPr lang="en-US" sz="1400">
                <a:solidFill>
                  <a:srgbClr val="212121"/>
                </a:solidFill>
              </a:rPr>
              <a:t>Model Output: </a:t>
            </a:r>
            <a:r>
              <a:rPr lang="en-US" sz="1400">
                <a:solidFill>
                  <a:schemeClr val="accent4">
                    <a:lumMod val="75000"/>
                  </a:schemeClr>
                </a:solidFill>
              </a:rPr>
              <a:t>Positive</a:t>
            </a:r>
          </a:p>
        </p:txBody>
      </p:sp>
      <p:sp>
        <p:nvSpPr>
          <p:cNvPr id="3" name="TextBox 2">
            <a:extLst>
              <a:ext uri="{FF2B5EF4-FFF2-40B4-BE49-F238E27FC236}">
                <a16:creationId xmlns:a16="http://schemas.microsoft.com/office/drawing/2014/main" id="{7443A71F-D180-6419-4085-F63EADFD4E08}"/>
              </a:ext>
            </a:extLst>
          </p:cNvPr>
          <p:cNvSpPr txBox="1"/>
          <p:nvPr/>
        </p:nvSpPr>
        <p:spPr>
          <a:xfrm>
            <a:off x="1393081" y="6143946"/>
            <a:ext cx="3256908" cy="307777"/>
          </a:xfrm>
          <a:prstGeom prst="rect">
            <a:avLst/>
          </a:prstGeom>
          <a:noFill/>
        </p:spPr>
        <p:txBody>
          <a:bodyPr wrap="square" rtlCol="0">
            <a:spAutoFit/>
          </a:bodyPr>
          <a:lstStyle/>
          <a:p>
            <a:r>
              <a:rPr lang="en-IN" sz="1400" dirty="0"/>
              <a:t>* Failed attacks</a:t>
            </a:r>
          </a:p>
        </p:txBody>
      </p:sp>
    </p:spTree>
    <p:extLst>
      <p:ext uri="{BB962C8B-B14F-4D97-AF65-F5344CB8AC3E}">
        <p14:creationId xmlns:p14="http://schemas.microsoft.com/office/powerpoint/2010/main" val="3184836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AE88-3C74-FF9C-4376-DEC29819F39C}"/>
              </a:ext>
            </a:extLst>
          </p:cNvPr>
          <p:cNvSpPr>
            <a:spLocks noGrp="1"/>
          </p:cNvSpPr>
          <p:nvPr>
            <p:ph type="title"/>
          </p:nvPr>
        </p:nvSpPr>
        <p:spPr>
          <a:xfrm>
            <a:off x="930041" y="208472"/>
            <a:ext cx="10331918" cy="1309687"/>
          </a:xfrm>
        </p:spPr>
        <p:txBody>
          <a:bodyPr/>
          <a:lstStyle/>
          <a:p>
            <a:r>
              <a:rPr lang="en-US"/>
              <a:t>Adversarial training – DEBERTA RESULTS</a:t>
            </a:r>
          </a:p>
        </p:txBody>
      </p:sp>
      <p:sp>
        <p:nvSpPr>
          <p:cNvPr id="3" name="Content Placeholder 2">
            <a:extLst>
              <a:ext uri="{FF2B5EF4-FFF2-40B4-BE49-F238E27FC236}">
                <a16:creationId xmlns:a16="http://schemas.microsoft.com/office/drawing/2014/main" id="{6639926C-4580-1CAE-DF26-E9F29213CDC4}"/>
              </a:ext>
            </a:extLst>
          </p:cNvPr>
          <p:cNvSpPr>
            <a:spLocks noGrp="1"/>
          </p:cNvSpPr>
          <p:nvPr>
            <p:ph idx="1"/>
          </p:nvPr>
        </p:nvSpPr>
        <p:spPr>
          <a:xfrm>
            <a:off x="6342957" y="1393031"/>
            <a:ext cx="5028613" cy="4810576"/>
          </a:xfrm>
        </p:spPr>
        <p:txBody>
          <a:bodyPr vert="horz" lIns="91440" tIns="45720" rIns="91440" bIns="45720" rtlCol="0" anchor="t">
            <a:normAutofit fontScale="85000" lnSpcReduction="20000"/>
          </a:bodyPr>
          <a:lstStyle/>
          <a:p>
            <a:pPr algn="just"/>
            <a:r>
              <a:rPr lang="en-US"/>
              <a:t>The performance of the defense seems consistent across datasets rather than attacks, with defense behaving similarly across datasets.</a:t>
            </a:r>
          </a:p>
          <a:p>
            <a:pPr algn="just"/>
            <a:r>
              <a:rPr lang="en-US"/>
              <a:t>The size of the dataset seems to play a big role in the effectiveness of the defense. </a:t>
            </a:r>
          </a:p>
          <a:p>
            <a:pPr algn="just"/>
            <a:r>
              <a:rPr lang="en-US"/>
              <a:t>We used a fixed adversarial training data size of 1000 for all datasets. However, some datasets are smaller (RTE, MRPC) while some are much larger (MNLI). These 1000 data points may not be able to capture the intricacies of the larger datasets as well as they capture for a smaller dataset.</a:t>
            </a:r>
          </a:p>
          <a:p>
            <a:pPr algn="just"/>
            <a:r>
              <a:rPr lang="en-US"/>
              <a:t>Speculation: if the adversarial training data size is scaled to be proportional to the actual training data available, we might be able to obtain a more uniform performance of the defense and reveal more insights. This would require a lot of compute power! </a:t>
            </a:r>
          </a:p>
          <a:p>
            <a:pPr algn="just"/>
            <a:r>
              <a:rPr lang="en-US"/>
              <a:t>QNLI seems to consistently have a high base accuracy before adversarial training. </a:t>
            </a:r>
          </a:p>
        </p:txBody>
      </p:sp>
      <p:pic>
        <p:nvPicPr>
          <p:cNvPr id="2050" name="Picture 2">
            <a:extLst>
              <a:ext uri="{FF2B5EF4-FFF2-40B4-BE49-F238E27FC236}">
                <a16:creationId xmlns:a16="http://schemas.microsoft.com/office/drawing/2014/main" id="{9B089013-DF37-D8F2-81B0-F2E8A0726F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0429" y="1393031"/>
            <a:ext cx="5275571" cy="481057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25F5700F-401D-3B16-1A49-3799D24B64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652563" y="4819524"/>
            <a:ext cx="2228374" cy="53979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D26B909-F78B-AF5A-41FE-22FF858737E0}"/>
              </a:ext>
            </a:extLst>
          </p:cNvPr>
          <p:cNvSpPr txBox="1"/>
          <p:nvPr/>
        </p:nvSpPr>
        <p:spPr>
          <a:xfrm rot="16200000">
            <a:off x="-662456" y="2655746"/>
            <a:ext cx="2331197" cy="307777"/>
          </a:xfrm>
          <a:prstGeom prst="rect">
            <a:avLst/>
          </a:prstGeom>
          <a:noFill/>
        </p:spPr>
        <p:txBody>
          <a:bodyPr wrap="square" rtlCol="0">
            <a:spAutoFit/>
          </a:bodyPr>
          <a:lstStyle/>
          <a:p>
            <a:r>
              <a:rPr lang="en-IN" sz="1400"/>
              <a:t>200 Validation Datapoints</a:t>
            </a:r>
          </a:p>
        </p:txBody>
      </p:sp>
    </p:spTree>
    <p:extLst>
      <p:ext uri="{BB962C8B-B14F-4D97-AF65-F5344CB8AC3E}">
        <p14:creationId xmlns:p14="http://schemas.microsoft.com/office/powerpoint/2010/main" val="3165801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0E380-CF9D-9D8F-4271-35A868D19AE1}"/>
              </a:ext>
            </a:extLst>
          </p:cNvPr>
          <p:cNvSpPr>
            <a:spLocks noGrp="1"/>
          </p:cNvSpPr>
          <p:nvPr>
            <p:ph type="title"/>
          </p:nvPr>
        </p:nvSpPr>
        <p:spPr>
          <a:xfrm>
            <a:off x="588618" y="75441"/>
            <a:ext cx="10828241" cy="1322602"/>
          </a:xfrm>
        </p:spPr>
        <p:txBody>
          <a:bodyPr/>
          <a:lstStyle/>
          <a:p>
            <a:r>
              <a:rPr lang="en-IN"/>
              <a:t>Adversarial Training results </a:t>
            </a:r>
            <a:r>
              <a:rPr lang="en-IN">
                <a:latin typeface="Calibri"/>
                <a:cs typeface="Calibri"/>
              </a:rPr>
              <a:t>-</a:t>
            </a:r>
            <a:r>
              <a:rPr lang="en-IN"/>
              <a:t> </a:t>
            </a:r>
            <a:r>
              <a:rPr lang="en-IN" err="1"/>
              <a:t>Distilbert</a:t>
            </a:r>
            <a:endParaRPr lang="en-IN"/>
          </a:p>
        </p:txBody>
      </p:sp>
      <p:sp>
        <p:nvSpPr>
          <p:cNvPr id="3" name="Content Placeholder 2">
            <a:extLst>
              <a:ext uri="{FF2B5EF4-FFF2-40B4-BE49-F238E27FC236}">
                <a16:creationId xmlns:a16="http://schemas.microsoft.com/office/drawing/2014/main" id="{0073E953-F3DD-E1C7-F30A-B051BAF5307F}"/>
              </a:ext>
            </a:extLst>
          </p:cNvPr>
          <p:cNvSpPr>
            <a:spLocks noGrp="1"/>
          </p:cNvSpPr>
          <p:nvPr>
            <p:ph idx="1"/>
          </p:nvPr>
        </p:nvSpPr>
        <p:spPr>
          <a:xfrm>
            <a:off x="5386734" y="1531558"/>
            <a:ext cx="5477577" cy="5183204"/>
          </a:xfrm>
        </p:spPr>
        <p:txBody>
          <a:bodyPr vert="horz" lIns="91440" tIns="45720" rIns="91440" bIns="45720" rtlCol="0" anchor="t">
            <a:normAutofit/>
          </a:bodyPr>
          <a:lstStyle/>
          <a:p>
            <a:pPr algn="just"/>
            <a:r>
              <a:rPr lang="en-IN"/>
              <a:t>We noticed a very similar trend from the </a:t>
            </a:r>
            <a:r>
              <a:rPr lang="en-IN" err="1"/>
              <a:t>defenses</a:t>
            </a:r>
            <a:r>
              <a:rPr lang="en-IN"/>
              <a:t> on </a:t>
            </a:r>
            <a:r>
              <a:rPr lang="en-IN" err="1"/>
              <a:t>DeBERTa</a:t>
            </a:r>
            <a:r>
              <a:rPr lang="en-IN"/>
              <a:t>.</a:t>
            </a:r>
            <a:endParaRPr lang="en-US"/>
          </a:p>
          <a:p>
            <a:pPr algn="just"/>
            <a:r>
              <a:rPr lang="en-IN" err="1"/>
              <a:t>Optuna’s</a:t>
            </a:r>
            <a:r>
              <a:rPr lang="en-IN"/>
              <a:t> hyperparameters were chosen over the validation split, and our current analysis is also done on the validation split. It is probable that overfitting occurred in the case of RTE (since it’s a smaller dataset than MRPC). </a:t>
            </a:r>
          </a:p>
          <a:p>
            <a:pPr algn="just"/>
            <a:r>
              <a:rPr lang="en-IN"/>
              <a:t>This could be the reason for a high accuracy on the attacked dataset and low increase in accuracy after adversarial training (showing a reluctance to learn from further).</a:t>
            </a:r>
          </a:p>
        </p:txBody>
      </p:sp>
      <p:pic>
        <p:nvPicPr>
          <p:cNvPr id="4" name="Picture 4">
            <a:extLst>
              <a:ext uri="{FF2B5EF4-FFF2-40B4-BE49-F238E27FC236}">
                <a16:creationId xmlns:a16="http://schemas.microsoft.com/office/drawing/2014/main" id="{11868B36-E312-E054-BD13-36B1940D654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331923"/>
            <a:ext cx="3346049" cy="5183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14C6D7E5-C087-F5DF-604F-9B2A634D5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99818" y="5443161"/>
            <a:ext cx="1723864" cy="4200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6AF5F7-52D7-CCF3-4D74-C918CE3499DE}"/>
              </a:ext>
            </a:extLst>
          </p:cNvPr>
          <p:cNvSpPr txBox="1"/>
          <p:nvPr/>
        </p:nvSpPr>
        <p:spPr>
          <a:xfrm rot="16200000">
            <a:off x="-203849" y="3199452"/>
            <a:ext cx="2331197" cy="307777"/>
          </a:xfrm>
          <a:prstGeom prst="rect">
            <a:avLst/>
          </a:prstGeom>
          <a:noFill/>
        </p:spPr>
        <p:txBody>
          <a:bodyPr wrap="square" rtlCol="0">
            <a:spAutoFit/>
          </a:bodyPr>
          <a:lstStyle/>
          <a:p>
            <a:r>
              <a:rPr lang="en-IN" sz="1400"/>
              <a:t>200 Validation Datapoints</a:t>
            </a:r>
          </a:p>
        </p:txBody>
      </p:sp>
    </p:spTree>
    <p:extLst>
      <p:ext uri="{BB962C8B-B14F-4D97-AF65-F5344CB8AC3E}">
        <p14:creationId xmlns:p14="http://schemas.microsoft.com/office/powerpoint/2010/main" val="877307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982E1-A944-FE78-7FF6-52D7684F80C1}"/>
              </a:ext>
            </a:extLst>
          </p:cNvPr>
          <p:cNvSpPr>
            <a:spLocks noGrp="1"/>
          </p:cNvSpPr>
          <p:nvPr>
            <p:ph type="title"/>
          </p:nvPr>
        </p:nvSpPr>
        <p:spPr>
          <a:xfrm>
            <a:off x="477384" y="500709"/>
            <a:ext cx="11507972" cy="1309687"/>
          </a:xfrm>
        </p:spPr>
        <p:txBody>
          <a:bodyPr/>
          <a:lstStyle/>
          <a:p>
            <a:pPr algn="ctr"/>
            <a:r>
              <a:rPr lang="en-IN" altLang="zh-CN"/>
              <a:t>Adversarial Training results</a:t>
            </a:r>
            <a:r>
              <a:rPr lang="en-IN" altLang="zh-CN">
                <a:latin typeface="Calibri"/>
                <a:cs typeface="Calibri"/>
              </a:rPr>
              <a:t>-</a:t>
            </a:r>
            <a:r>
              <a:rPr lang="en-US" altLang="zh-CN">
                <a:latin typeface="Goudy Old Style"/>
                <a:ea typeface="+mj-lt"/>
                <a:cs typeface="+mj-lt"/>
              </a:rPr>
              <a:t> fine</a:t>
            </a:r>
            <a:r>
              <a:rPr lang="en-US" altLang="zh-CN">
                <a:latin typeface="Calibri"/>
                <a:ea typeface="+mj-lt"/>
                <a:cs typeface="+mj-lt"/>
              </a:rPr>
              <a:t>-</a:t>
            </a:r>
            <a:r>
              <a:rPr lang="en-US" altLang="zh-CN">
                <a:latin typeface="Goudy Old Style"/>
                <a:ea typeface="+mj-lt"/>
                <a:cs typeface="+mj-lt"/>
              </a:rPr>
              <a:t>tuned-</a:t>
            </a:r>
            <a:r>
              <a:rPr lang="en-US" altLang="zh-CN" err="1">
                <a:latin typeface="Goudy Old Style"/>
                <a:ea typeface="+mj-lt"/>
                <a:cs typeface="+mj-lt"/>
              </a:rPr>
              <a:t>Finbert</a:t>
            </a:r>
            <a:endParaRPr lang="en-IN" err="1"/>
          </a:p>
        </p:txBody>
      </p:sp>
      <p:pic>
        <p:nvPicPr>
          <p:cNvPr id="5" name="Picture 12">
            <a:extLst>
              <a:ext uri="{FF2B5EF4-FFF2-40B4-BE49-F238E27FC236}">
                <a16:creationId xmlns:a16="http://schemas.microsoft.com/office/drawing/2014/main" id="{EA3AA78D-6A82-E66F-9C54-59E4FD5CA3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68218" y="5125080"/>
            <a:ext cx="1704491" cy="4136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DFB33E-6404-BCFE-2427-6EC0DE22E84F}"/>
              </a:ext>
            </a:extLst>
          </p:cNvPr>
          <p:cNvSpPr txBox="1"/>
          <p:nvPr/>
        </p:nvSpPr>
        <p:spPr>
          <a:xfrm rot="16200000">
            <a:off x="-411553" y="3164360"/>
            <a:ext cx="2331197" cy="307777"/>
          </a:xfrm>
          <a:prstGeom prst="rect">
            <a:avLst/>
          </a:prstGeom>
          <a:noFill/>
        </p:spPr>
        <p:txBody>
          <a:bodyPr wrap="square" rtlCol="0">
            <a:spAutoFit/>
          </a:bodyPr>
          <a:lstStyle/>
          <a:p>
            <a:r>
              <a:rPr lang="en-IN" sz="1400"/>
              <a:t>200 Validation Datapoints</a:t>
            </a:r>
          </a:p>
        </p:txBody>
      </p:sp>
      <p:pic>
        <p:nvPicPr>
          <p:cNvPr id="4" name="Picture 2">
            <a:extLst>
              <a:ext uri="{FF2B5EF4-FFF2-40B4-BE49-F238E27FC236}">
                <a16:creationId xmlns:a16="http://schemas.microsoft.com/office/drawing/2014/main" id="{3E0A07EB-7A14-44DC-B45A-11791FA87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934" y="2152650"/>
            <a:ext cx="3781316" cy="4027274"/>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9">
            <a:extLst>
              <a:ext uri="{FF2B5EF4-FFF2-40B4-BE49-F238E27FC236}">
                <a16:creationId xmlns:a16="http://schemas.microsoft.com/office/drawing/2014/main" id="{4314AED3-EC9D-3A43-6E3E-7BAA1EB2DFB6}"/>
              </a:ext>
            </a:extLst>
          </p:cNvPr>
          <p:cNvSpPr>
            <a:spLocks noGrp="1"/>
          </p:cNvSpPr>
          <p:nvPr>
            <p:ph idx="1"/>
          </p:nvPr>
        </p:nvSpPr>
        <p:spPr>
          <a:xfrm>
            <a:off x="5984650" y="2152650"/>
            <a:ext cx="4911950" cy="4136812"/>
          </a:xfrm>
        </p:spPr>
        <p:txBody>
          <a:bodyPr vert="horz" lIns="91440" tIns="45720" rIns="91440" bIns="45720" rtlCol="0" anchor="t">
            <a:normAutofit fontScale="92500" lnSpcReduction="10000"/>
          </a:bodyPr>
          <a:lstStyle/>
          <a:p>
            <a:pPr marL="0" indent="0">
              <a:buNone/>
            </a:pPr>
            <a:r>
              <a:rPr kumimoji="1" lang="en-US" altLang="zh-CN" dirty="0"/>
              <a:t>The results of adversarial training are influenced by the internal logic of the attack method, given the same data scale.</a:t>
            </a:r>
            <a:endParaRPr lang="en-US" dirty="0"/>
          </a:p>
          <a:p>
            <a:pPr marL="474980" lvl="1"/>
            <a:r>
              <a:rPr kumimoji="1" lang="en-US" altLang="zh-CN" dirty="0"/>
              <a:t>The two character-based and letter-based attack methods, </a:t>
            </a:r>
            <a:r>
              <a:rPr kumimoji="1" lang="en-US" altLang="zh-CN" dirty="0" err="1"/>
              <a:t>TextBugger</a:t>
            </a:r>
            <a:r>
              <a:rPr kumimoji="1" lang="en-US" altLang="zh-CN" dirty="0"/>
              <a:t> and </a:t>
            </a:r>
            <a:r>
              <a:rPr kumimoji="1" lang="en-US" altLang="zh-CN" dirty="0" err="1"/>
              <a:t>DeepWordBug</a:t>
            </a:r>
            <a:r>
              <a:rPr kumimoji="1" lang="en-US" altLang="zh-CN" dirty="0"/>
              <a:t>, exhibit a broader range when selecting attack vocabulary (targets). However, the performance improvement obtained from pre-training and perturbed data is relatively small.</a:t>
            </a:r>
            <a:endParaRPr lang="en-US" altLang="zh-CN" dirty="0"/>
          </a:p>
          <a:p>
            <a:pPr marL="474980" lvl="1"/>
            <a:r>
              <a:rPr kumimoji="1" lang="en-US" altLang="zh-CN" dirty="0"/>
              <a:t>Adversarial training is more effective for methods with a narrower range of attack words. For instance, PWWS and </a:t>
            </a:r>
            <a:r>
              <a:rPr kumimoji="1" lang="en-US" altLang="zh-CN" dirty="0" err="1"/>
              <a:t>TextFooler</a:t>
            </a:r>
            <a:r>
              <a:rPr kumimoji="1" lang="en-US" altLang="zh-CN" dirty="0"/>
              <a:t> select the nearest k</a:t>
            </a:r>
            <a:r>
              <a:rPr kumimoji="1" lang="zh-CN" altLang="en-US" dirty="0"/>
              <a:t> </a:t>
            </a:r>
            <a:r>
              <a:rPr kumimoji="1" lang="en-US" altLang="zh-CN" dirty="0"/>
              <a:t>neighbors as targets for swapping words, and thus adversarial training shows a higher accuracy increase.</a:t>
            </a:r>
            <a:endParaRPr lang="en-US" altLang="zh-CN" dirty="0"/>
          </a:p>
          <a:p>
            <a:pPr marL="474980" lvl="1"/>
            <a:endParaRPr lang="en-US" altLang="zh-CN" dirty="0"/>
          </a:p>
          <a:p>
            <a:endParaRPr lang="zh-CN" altLang="en-US" dirty="0"/>
          </a:p>
        </p:txBody>
      </p:sp>
    </p:spTree>
    <p:extLst>
      <p:ext uri="{BB962C8B-B14F-4D97-AF65-F5344CB8AC3E}">
        <p14:creationId xmlns:p14="http://schemas.microsoft.com/office/powerpoint/2010/main" val="2795545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75A8D-A631-76EB-41FA-A1450D078E73}"/>
              </a:ext>
            </a:extLst>
          </p:cNvPr>
          <p:cNvSpPr>
            <a:spLocks noGrp="1"/>
          </p:cNvSpPr>
          <p:nvPr>
            <p:ph type="title"/>
          </p:nvPr>
        </p:nvSpPr>
        <p:spPr>
          <a:xfrm>
            <a:off x="67377" y="84737"/>
            <a:ext cx="12163368" cy="571951"/>
          </a:xfrm>
        </p:spPr>
        <p:txBody>
          <a:bodyPr>
            <a:normAutofit/>
          </a:bodyPr>
          <a:lstStyle/>
          <a:p>
            <a:r>
              <a:rPr lang="en-US"/>
              <a:t>MNLI </a:t>
            </a:r>
            <a:r>
              <a:rPr lang="en-US">
                <a:latin typeface="Calibri"/>
                <a:cs typeface="Calibri"/>
              </a:rPr>
              <a:t>-</a:t>
            </a:r>
            <a:r>
              <a:rPr lang="en-US"/>
              <a:t> Adversarial Training Label flip analysis</a:t>
            </a:r>
          </a:p>
        </p:txBody>
      </p:sp>
      <p:graphicFrame>
        <p:nvGraphicFramePr>
          <p:cNvPr id="4" name="Table 3">
            <a:extLst>
              <a:ext uri="{FF2B5EF4-FFF2-40B4-BE49-F238E27FC236}">
                <a16:creationId xmlns:a16="http://schemas.microsoft.com/office/drawing/2014/main" id="{143A4398-A1C2-6E22-D590-5919D6A08F44}"/>
              </a:ext>
            </a:extLst>
          </p:cNvPr>
          <p:cNvGraphicFramePr>
            <a:graphicFrameLocks noGrp="1"/>
          </p:cNvGraphicFramePr>
          <p:nvPr>
            <p:extLst>
              <p:ext uri="{D42A27DB-BD31-4B8C-83A1-F6EECF244321}">
                <p14:modId xmlns:p14="http://schemas.microsoft.com/office/powerpoint/2010/main" val="2650223741"/>
              </p:ext>
            </p:extLst>
          </p:nvPr>
        </p:nvGraphicFramePr>
        <p:xfrm>
          <a:off x="665040" y="726613"/>
          <a:ext cx="7513760" cy="5861984"/>
        </p:xfrm>
        <a:graphic>
          <a:graphicData uri="http://schemas.openxmlformats.org/drawingml/2006/table">
            <a:tbl>
              <a:tblPr firstRow="1" bandRow="1">
                <a:tableStyleId>{5940675A-B579-460E-94D1-54222C63F5DA}</a:tableStyleId>
              </a:tblPr>
              <a:tblGrid>
                <a:gridCol w="1792938">
                  <a:extLst>
                    <a:ext uri="{9D8B030D-6E8A-4147-A177-3AD203B41FA5}">
                      <a16:colId xmlns:a16="http://schemas.microsoft.com/office/drawing/2014/main" val="1220532296"/>
                    </a:ext>
                  </a:extLst>
                </a:gridCol>
                <a:gridCol w="1846729">
                  <a:extLst>
                    <a:ext uri="{9D8B030D-6E8A-4147-A177-3AD203B41FA5}">
                      <a16:colId xmlns:a16="http://schemas.microsoft.com/office/drawing/2014/main" val="2470998095"/>
                    </a:ext>
                  </a:extLst>
                </a:gridCol>
                <a:gridCol w="1810868">
                  <a:extLst>
                    <a:ext uri="{9D8B030D-6E8A-4147-A177-3AD203B41FA5}">
                      <a16:colId xmlns:a16="http://schemas.microsoft.com/office/drawing/2014/main" val="1139351572"/>
                    </a:ext>
                  </a:extLst>
                </a:gridCol>
                <a:gridCol w="2063225">
                  <a:extLst>
                    <a:ext uri="{9D8B030D-6E8A-4147-A177-3AD203B41FA5}">
                      <a16:colId xmlns:a16="http://schemas.microsoft.com/office/drawing/2014/main" val="3568477168"/>
                    </a:ext>
                  </a:extLst>
                </a:gridCol>
              </a:tblGrid>
              <a:tr h="403411">
                <a:tc>
                  <a:txBody>
                    <a:bodyPr/>
                    <a:lstStyle/>
                    <a:p>
                      <a:pPr algn="l"/>
                      <a:r>
                        <a:rPr lang="en-US"/>
                        <a:t>CM original</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Attack Name</a:t>
                      </a:r>
                    </a:p>
                    <a:p>
                      <a:pPr algn="ctr"/>
                      <a:endParaRPr lang="en-US"/>
                    </a:p>
                  </a:txBody>
                  <a:tcPr/>
                </a:tc>
                <a:tc>
                  <a:txBody>
                    <a:bodyPr/>
                    <a:lstStyle/>
                    <a:p>
                      <a:pPr algn="ctr"/>
                      <a:r>
                        <a:rPr lang="en-US"/>
                        <a:t>CM after attack</a:t>
                      </a:r>
                    </a:p>
                  </a:txBody>
                  <a:tcPr/>
                </a:tc>
                <a:tc>
                  <a:txBody>
                    <a:bodyPr/>
                    <a:lstStyle/>
                    <a:p>
                      <a:pPr algn="ctr"/>
                      <a:r>
                        <a:rPr lang="en-US"/>
                        <a:t>CM after defense</a:t>
                      </a:r>
                    </a:p>
                  </a:txBody>
                  <a:tcPr/>
                </a:tc>
                <a:extLst>
                  <a:ext uri="{0D108BD9-81ED-4DB2-BD59-A6C34878D82A}">
                    <a16:rowId xmlns:a16="http://schemas.microsoft.com/office/drawing/2014/main" val="2879165461"/>
                  </a:ext>
                </a:extLst>
              </a:tr>
              <a:tr h="1305476">
                <a:tc>
                  <a:txBody>
                    <a:bodyPr/>
                    <a:lstStyle/>
                    <a:p>
                      <a:pPr algn="l"/>
                      <a:endParaRPr lang="en-US"/>
                    </a:p>
                  </a:txBody>
                  <a:tcPr/>
                </a:tc>
                <a:tc>
                  <a:txBody>
                    <a:bodyPr/>
                    <a:lstStyle/>
                    <a:p>
                      <a:pPr marL="0" marR="0" lvl="0" indent="0" algn="l" rtl="0" eaLnBrk="1" fontAlgn="auto" latinLnBrk="0" hangingPunct="1">
                        <a:lnSpc>
                          <a:spcPct val="100000"/>
                        </a:lnSpc>
                        <a:spcBef>
                          <a:spcPts val="0"/>
                        </a:spcBef>
                        <a:spcAft>
                          <a:spcPts val="0"/>
                        </a:spcAft>
                        <a:buClrTx/>
                        <a:buSzTx/>
                        <a:buFontTx/>
                        <a:buNone/>
                      </a:pPr>
                      <a:endParaRPr lang="en-US"/>
                    </a:p>
                    <a:p>
                      <a:pPr marL="0" marR="0" lvl="0" indent="0" algn="l">
                        <a:lnSpc>
                          <a:spcPct val="100000"/>
                        </a:lnSpc>
                        <a:spcBef>
                          <a:spcPts val="0"/>
                        </a:spcBef>
                        <a:spcAft>
                          <a:spcPts val="0"/>
                        </a:spcAft>
                        <a:buClrTx/>
                        <a:buSzTx/>
                        <a:buFontTx/>
                        <a:buNone/>
                      </a:pPr>
                      <a:endParaRPr lang="en-US"/>
                    </a:p>
                    <a:p>
                      <a:pPr marL="0" marR="0" lvl="0" indent="0" algn="ctr" defTabSz="914400">
                        <a:lnSpc>
                          <a:spcPct val="100000"/>
                        </a:lnSpc>
                        <a:spcBef>
                          <a:spcPts val="0"/>
                        </a:spcBef>
                        <a:spcAft>
                          <a:spcPts val="0"/>
                        </a:spcAft>
                        <a:buClrTx/>
                        <a:buSzTx/>
                        <a:buFontTx/>
                        <a:buNone/>
                        <a:tabLst/>
                        <a:defRPr/>
                      </a:pPr>
                      <a:r>
                        <a:rPr lang="en-US"/>
                        <a:t>Textbugger</a:t>
                      </a:r>
                    </a:p>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50577137"/>
                  </a:ext>
                </a:extLst>
              </a:tr>
              <a:tr h="1305476">
                <a:tc>
                  <a:txBody>
                    <a:bodyPr/>
                    <a:lstStyle/>
                    <a:p>
                      <a:pPr algn="l"/>
                      <a:endParaRPr lang="en-US" dirty="0"/>
                    </a:p>
                    <a:p>
                      <a:pPr lvl="0" algn="l">
                        <a:buNone/>
                      </a:pPr>
                      <a:endParaRPr lang="en-US" dirty="0"/>
                    </a:p>
                    <a:p>
                      <a:pPr lvl="0" algn="l">
                        <a:buNone/>
                      </a:pPr>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882639675"/>
                  </a:ext>
                </a:extLst>
              </a:tr>
              <a:tr h="1305476">
                <a:tc>
                  <a:txBody>
                    <a:bodyPr/>
                    <a:lstStyle/>
                    <a:p>
                      <a:pPr algn="l"/>
                      <a:endParaRPr lang="en-US"/>
                    </a:p>
                  </a:txBody>
                  <a:tcPr/>
                </a:tc>
                <a:tc>
                  <a:txBody>
                    <a:bodyPr/>
                    <a:lstStyle/>
                    <a:p>
                      <a:endParaRPr lang="en-US"/>
                    </a:p>
                    <a:p>
                      <a:pPr lvl="0">
                        <a:buNone/>
                      </a:pPr>
                      <a:endParaRPr lang="en-US"/>
                    </a:p>
                    <a:p>
                      <a:pPr lvl="0" algn="ctr">
                        <a:buNone/>
                      </a:pPr>
                      <a:r>
                        <a:rPr lang="en-US"/>
                        <a:t>Deepwordbug</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585395823"/>
                  </a:ext>
                </a:extLst>
              </a:tr>
              <a:tr h="1305476">
                <a:tc>
                  <a:txBody>
                    <a:bodyPr/>
                    <a:lstStyle/>
                    <a:p>
                      <a:pPr algn="l"/>
                      <a:endParaRPr lang="en-US"/>
                    </a:p>
                  </a:txBody>
                  <a:tcPr/>
                </a:tc>
                <a:tc>
                  <a:txBody>
                    <a:bodyPr/>
                    <a:lstStyle/>
                    <a:p>
                      <a:endParaRPr lang="en-US" dirty="0"/>
                    </a:p>
                    <a:p>
                      <a:pPr lvl="0">
                        <a:buNone/>
                      </a:pPr>
                      <a:endParaRPr lang="en-US" dirty="0"/>
                    </a:p>
                    <a:p>
                      <a:pPr lvl="0" algn="ctr">
                        <a:buNone/>
                      </a:pPr>
                      <a:r>
                        <a:rPr lang="en-US" dirty="0"/>
                        <a:t>PWWS</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558182118"/>
                  </a:ext>
                </a:extLst>
              </a:tr>
            </a:tbl>
          </a:graphicData>
        </a:graphic>
      </p:graphicFrame>
      <p:grpSp>
        <p:nvGrpSpPr>
          <p:cNvPr id="16" name="Group 15">
            <a:extLst>
              <a:ext uri="{FF2B5EF4-FFF2-40B4-BE49-F238E27FC236}">
                <a16:creationId xmlns:a16="http://schemas.microsoft.com/office/drawing/2014/main" id="{EA460BFC-54C9-F99B-1803-263C6574BE3C}"/>
              </a:ext>
            </a:extLst>
          </p:cNvPr>
          <p:cNvGrpSpPr/>
          <p:nvPr/>
        </p:nvGrpSpPr>
        <p:grpSpPr>
          <a:xfrm>
            <a:off x="4621821" y="1411261"/>
            <a:ext cx="2965168" cy="5107411"/>
            <a:chOff x="5847138" y="1603677"/>
            <a:chExt cx="2965168" cy="5107411"/>
          </a:xfrm>
        </p:grpSpPr>
        <p:pic>
          <p:nvPicPr>
            <p:cNvPr id="5" name="Picture 4" descr="A screenshot of a number grid&#10;&#10;Description automatically generated">
              <a:extLst>
                <a:ext uri="{FF2B5EF4-FFF2-40B4-BE49-F238E27FC236}">
                  <a16:creationId xmlns:a16="http://schemas.microsoft.com/office/drawing/2014/main" id="{F98A69CC-A938-8543-317F-74CDA52AB580}"/>
                </a:ext>
              </a:extLst>
            </p:cNvPr>
            <p:cNvPicPr>
              <a:picLocks noChangeAspect="1"/>
            </p:cNvPicPr>
            <p:nvPr/>
          </p:nvPicPr>
          <p:blipFill>
            <a:blip r:embed="rId2"/>
            <a:stretch>
              <a:fillRect/>
            </a:stretch>
          </p:blipFill>
          <p:spPr>
            <a:xfrm>
              <a:off x="5880754" y="1619435"/>
              <a:ext cx="1179980" cy="1185353"/>
            </a:xfrm>
            <a:prstGeom prst="rect">
              <a:avLst/>
            </a:prstGeom>
          </p:spPr>
        </p:pic>
        <p:pic>
          <p:nvPicPr>
            <p:cNvPr id="6" name="Picture 5" descr="A blue squares with white numbers&#10;&#10;Description automatically generated">
              <a:extLst>
                <a:ext uri="{FF2B5EF4-FFF2-40B4-BE49-F238E27FC236}">
                  <a16:creationId xmlns:a16="http://schemas.microsoft.com/office/drawing/2014/main" id="{90481E99-D745-D91A-A4E4-20860FE9AA5E}"/>
                </a:ext>
              </a:extLst>
            </p:cNvPr>
            <p:cNvPicPr>
              <a:picLocks noChangeAspect="1"/>
            </p:cNvPicPr>
            <p:nvPr/>
          </p:nvPicPr>
          <p:blipFill>
            <a:blip r:embed="rId3"/>
            <a:stretch>
              <a:fillRect/>
            </a:stretch>
          </p:blipFill>
          <p:spPr>
            <a:xfrm>
              <a:off x="7593105" y="1603677"/>
              <a:ext cx="1191186" cy="1190956"/>
            </a:xfrm>
            <a:prstGeom prst="rect">
              <a:avLst/>
            </a:prstGeom>
          </p:spPr>
        </p:pic>
        <p:pic>
          <p:nvPicPr>
            <p:cNvPr id="10" name="Picture 9" descr="A blue squares with white numbers&#10;&#10;Description automatically generated">
              <a:extLst>
                <a:ext uri="{FF2B5EF4-FFF2-40B4-BE49-F238E27FC236}">
                  <a16:creationId xmlns:a16="http://schemas.microsoft.com/office/drawing/2014/main" id="{9DEF8792-0C95-5CA9-76AA-BF1AEB513897}"/>
                </a:ext>
              </a:extLst>
            </p:cNvPr>
            <p:cNvPicPr>
              <a:picLocks noChangeAspect="1"/>
            </p:cNvPicPr>
            <p:nvPr/>
          </p:nvPicPr>
          <p:blipFill>
            <a:blip r:embed="rId4"/>
            <a:stretch>
              <a:fillRect/>
            </a:stretch>
          </p:blipFill>
          <p:spPr>
            <a:xfrm>
              <a:off x="5862802" y="2914765"/>
              <a:ext cx="1182267" cy="1185353"/>
            </a:xfrm>
            <a:prstGeom prst="rect">
              <a:avLst/>
            </a:prstGeom>
          </p:spPr>
        </p:pic>
        <p:pic>
          <p:nvPicPr>
            <p:cNvPr id="11" name="Picture 10" descr="A blue squares with white numbers&#10;&#10;Description automatically generated">
              <a:extLst>
                <a:ext uri="{FF2B5EF4-FFF2-40B4-BE49-F238E27FC236}">
                  <a16:creationId xmlns:a16="http://schemas.microsoft.com/office/drawing/2014/main" id="{6201D80D-DEEE-47EC-C288-38B1610D8020}"/>
                </a:ext>
              </a:extLst>
            </p:cNvPr>
            <p:cNvPicPr>
              <a:picLocks noChangeAspect="1"/>
            </p:cNvPicPr>
            <p:nvPr/>
          </p:nvPicPr>
          <p:blipFill>
            <a:blip r:embed="rId5"/>
            <a:stretch>
              <a:fillRect/>
            </a:stretch>
          </p:blipFill>
          <p:spPr>
            <a:xfrm>
              <a:off x="7593106" y="2897956"/>
              <a:ext cx="1191186" cy="1202162"/>
            </a:xfrm>
            <a:prstGeom prst="rect">
              <a:avLst/>
            </a:prstGeom>
          </p:spPr>
        </p:pic>
        <p:pic>
          <p:nvPicPr>
            <p:cNvPr id="12" name="Picture 11" descr="A screenshot of a grid&#10;&#10;Description automatically generated">
              <a:extLst>
                <a:ext uri="{FF2B5EF4-FFF2-40B4-BE49-F238E27FC236}">
                  <a16:creationId xmlns:a16="http://schemas.microsoft.com/office/drawing/2014/main" id="{477EC7C7-8CB9-6519-CAF7-F88AFB9EF059}"/>
                </a:ext>
              </a:extLst>
            </p:cNvPr>
            <p:cNvPicPr>
              <a:picLocks noChangeAspect="1"/>
            </p:cNvPicPr>
            <p:nvPr/>
          </p:nvPicPr>
          <p:blipFill>
            <a:blip r:embed="rId6"/>
            <a:stretch>
              <a:fillRect/>
            </a:stretch>
          </p:blipFill>
          <p:spPr>
            <a:xfrm>
              <a:off x="5858343" y="4209045"/>
              <a:ext cx="1191186" cy="1224574"/>
            </a:xfrm>
            <a:prstGeom prst="rect">
              <a:avLst/>
            </a:prstGeom>
          </p:spPr>
        </p:pic>
        <p:pic>
          <p:nvPicPr>
            <p:cNvPr id="13" name="Picture 12" descr="A blue squares with white numbers&#10;&#10;Description automatically generated">
              <a:extLst>
                <a:ext uri="{FF2B5EF4-FFF2-40B4-BE49-F238E27FC236}">
                  <a16:creationId xmlns:a16="http://schemas.microsoft.com/office/drawing/2014/main" id="{3FA1BAEA-CC0A-15A9-2890-5E0737693E2B}"/>
                </a:ext>
              </a:extLst>
            </p:cNvPr>
            <p:cNvPicPr>
              <a:picLocks noChangeAspect="1"/>
            </p:cNvPicPr>
            <p:nvPr/>
          </p:nvPicPr>
          <p:blipFill>
            <a:blip r:embed="rId7"/>
            <a:stretch>
              <a:fillRect/>
            </a:stretch>
          </p:blipFill>
          <p:spPr>
            <a:xfrm>
              <a:off x="7593106" y="4209045"/>
              <a:ext cx="1191186" cy="1202162"/>
            </a:xfrm>
            <a:prstGeom prst="rect">
              <a:avLst/>
            </a:prstGeom>
          </p:spPr>
        </p:pic>
        <p:pic>
          <p:nvPicPr>
            <p:cNvPr id="14" name="Picture 13" descr="A screenshot of a grid of blue squares&#10;&#10;Description automatically generated">
              <a:extLst>
                <a:ext uri="{FF2B5EF4-FFF2-40B4-BE49-F238E27FC236}">
                  <a16:creationId xmlns:a16="http://schemas.microsoft.com/office/drawing/2014/main" id="{8FE39A95-1001-EE23-6B80-49258B63AA87}"/>
                </a:ext>
              </a:extLst>
            </p:cNvPr>
            <p:cNvPicPr>
              <a:picLocks noChangeAspect="1"/>
            </p:cNvPicPr>
            <p:nvPr/>
          </p:nvPicPr>
          <p:blipFill>
            <a:blip r:embed="rId8"/>
            <a:stretch>
              <a:fillRect/>
            </a:stretch>
          </p:blipFill>
          <p:spPr>
            <a:xfrm>
              <a:off x="5847138" y="5503323"/>
              <a:ext cx="1213596" cy="1207765"/>
            </a:xfrm>
            <a:prstGeom prst="rect">
              <a:avLst/>
            </a:prstGeom>
          </p:spPr>
        </p:pic>
        <p:pic>
          <p:nvPicPr>
            <p:cNvPr id="15" name="Picture 14" descr="A blue squares with white numbers&#10;&#10;Description automatically generated">
              <a:extLst>
                <a:ext uri="{FF2B5EF4-FFF2-40B4-BE49-F238E27FC236}">
                  <a16:creationId xmlns:a16="http://schemas.microsoft.com/office/drawing/2014/main" id="{602456B8-C2E6-65AA-8AAD-A1CD71B20983}"/>
                </a:ext>
              </a:extLst>
            </p:cNvPr>
            <p:cNvPicPr>
              <a:picLocks noChangeAspect="1"/>
            </p:cNvPicPr>
            <p:nvPr/>
          </p:nvPicPr>
          <p:blipFill>
            <a:blip r:embed="rId9"/>
            <a:stretch>
              <a:fillRect/>
            </a:stretch>
          </p:blipFill>
          <p:spPr>
            <a:xfrm>
              <a:off x="7593106" y="5492117"/>
              <a:ext cx="1219200" cy="1218971"/>
            </a:xfrm>
            <a:prstGeom prst="rect">
              <a:avLst/>
            </a:prstGeom>
          </p:spPr>
        </p:pic>
      </p:grpSp>
      <p:sp>
        <p:nvSpPr>
          <p:cNvPr id="19" name="TextBox 18">
            <a:extLst>
              <a:ext uri="{FF2B5EF4-FFF2-40B4-BE49-F238E27FC236}">
                <a16:creationId xmlns:a16="http://schemas.microsoft.com/office/drawing/2014/main" id="{14E0214D-6D3B-998E-667C-3B4DCBABB436}"/>
              </a:ext>
            </a:extLst>
          </p:cNvPr>
          <p:cNvSpPr txBox="1"/>
          <p:nvPr/>
        </p:nvSpPr>
        <p:spPr>
          <a:xfrm>
            <a:off x="3330747" y="6523934"/>
            <a:ext cx="2036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Predicted Label</a:t>
            </a:r>
          </a:p>
        </p:txBody>
      </p:sp>
      <p:sp>
        <p:nvSpPr>
          <p:cNvPr id="25" name="TextBox 24">
            <a:extLst>
              <a:ext uri="{FF2B5EF4-FFF2-40B4-BE49-F238E27FC236}">
                <a16:creationId xmlns:a16="http://schemas.microsoft.com/office/drawing/2014/main" id="{0D3DD45C-151D-8E18-BA27-57335297962E}"/>
              </a:ext>
            </a:extLst>
          </p:cNvPr>
          <p:cNvSpPr txBox="1"/>
          <p:nvPr/>
        </p:nvSpPr>
        <p:spPr>
          <a:xfrm>
            <a:off x="2455981" y="2706733"/>
            <a:ext cx="1836720" cy="923330"/>
          </a:xfrm>
          <a:prstGeom prst="rect">
            <a:avLst/>
          </a:prstGeom>
          <a:noFill/>
        </p:spPr>
        <p:txBody>
          <a:bodyPr wrap="square" lIns="91440" tIns="45720" rIns="91440" bIns="45720" anchor="t">
            <a:spAutoFit/>
          </a:bodyPr>
          <a:lstStyle/>
          <a:p>
            <a:endParaRPr lang="en-US" dirty="0"/>
          </a:p>
          <a:p>
            <a:endParaRPr lang="en-US" dirty="0"/>
          </a:p>
          <a:p>
            <a:pPr algn="ctr"/>
            <a:r>
              <a:rPr lang="en-US" dirty="0" err="1"/>
              <a:t>Textfooler</a:t>
            </a:r>
            <a:endParaRPr lang="en-IN" dirty="0"/>
          </a:p>
        </p:txBody>
      </p:sp>
      <p:sp>
        <p:nvSpPr>
          <p:cNvPr id="26" name="TextBox 25">
            <a:extLst>
              <a:ext uri="{FF2B5EF4-FFF2-40B4-BE49-F238E27FC236}">
                <a16:creationId xmlns:a16="http://schemas.microsoft.com/office/drawing/2014/main" id="{5416F092-8AAF-9754-2FCE-0EBD78D349DA}"/>
              </a:ext>
            </a:extLst>
          </p:cNvPr>
          <p:cNvSpPr txBox="1"/>
          <p:nvPr/>
        </p:nvSpPr>
        <p:spPr>
          <a:xfrm>
            <a:off x="8186502" y="728799"/>
            <a:ext cx="3759120" cy="6001643"/>
          </a:xfrm>
          <a:prstGeom prst="rect">
            <a:avLst/>
          </a:prstGeom>
          <a:noFill/>
        </p:spPr>
        <p:txBody>
          <a:bodyPr wrap="square" lIns="91440" tIns="45720" rIns="91440" bIns="45720" rtlCol="0" anchor="t">
            <a:spAutoFit/>
          </a:bodyPr>
          <a:lstStyle/>
          <a:p>
            <a:pPr marL="285750" indent="-171450" algn="just">
              <a:buFont typeface="Arial" panose="020B0604020202020204" pitchFamily="34" charset="0"/>
              <a:buChar char="•"/>
            </a:pPr>
            <a:r>
              <a:rPr lang="en-IN" sz="1600"/>
              <a:t>Original confusion matrix is diagonally dominant, as expected for a good model.</a:t>
            </a:r>
            <a:endParaRPr lang="en-US"/>
          </a:p>
          <a:p>
            <a:pPr marL="285750" indent="-171450" algn="just">
              <a:buFont typeface="Arial" panose="020B0604020202020204" pitchFamily="34" charset="0"/>
              <a:buChar char="•"/>
            </a:pPr>
            <a:r>
              <a:rPr lang="en-IN" sz="1600"/>
              <a:t>After attack, the confusion matrix sees a lot of label flips.</a:t>
            </a:r>
          </a:p>
          <a:p>
            <a:pPr marL="285750" indent="-171450" algn="just">
              <a:buFont typeface="Arial" panose="020B0604020202020204" pitchFamily="34" charset="0"/>
              <a:buChar char="•"/>
            </a:pPr>
            <a:r>
              <a:rPr lang="en-IN" sz="1600"/>
              <a:t>The most notable observation would be the flipping of 44/200 observations from entailment to contradiction in the case of </a:t>
            </a:r>
            <a:r>
              <a:rPr lang="en-IN" sz="1600" err="1"/>
              <a:t>textfooler</a:t>
            </a:r>
            <a:r>
              <a:rPr lang="en-IN" sz="1600"/>
              <a:t>. </a:t>
            </a:r>
          </a:p>
          <a:p>
            <a:pPr marL="285750" indent="-171450" algn="just">
              <a:buFont typeface="Arial" panose="020B0604020202020204" pitchFamily="34" charset="0"/>
              <a:buChar char="•"/>
            </a:pPr>
            <a:r>
              <a:rPr lang="en-IN" sz="1600"/>
              <a:t>In the other 3 attacks, most flips seem to happen from entailment to neutral.</a:t>
            </a:r>
          </a:p>
          <a:p>
            <a:pPr marL="285750" indent="-171450" algn="just">
              <a:buFont typeface="Arial" panose="020B0604020202020204" pitchFamily="34" charset="0"/>
              <a:buChar char="•"/>
            </a:pPr>
            <a:r>
              <a:rPr lang="en-IN" sz="1600"/>
              <a:t>After </a:t>
            </a:r>
            <a:r>
              <a:rPr lang="en-IN" sz="1600" err="1"/>
              <a:t>defense</a:t>
            </a:r>
            <a:r>
              <a:rPr lang="en-IN" sz="1600"/>
              <a:t> (adversarial training), some of the diagonal dominance seems to have been restored, although not to the extent of the original confusion matrix. </a:t>
            </a:r>
          </a:p>
          <a:p>
            <a:pPr marL="285750" indent="-171450" algn="just">
              <a:buFont typeface="Arial" panose="020B0604020202020204" pitchFamily="34" charset="0"/>
              <a:buChar char="•"/>
            </a:pPr>
            <a:r>
              <a:rPr lang="en-IN" sz="1600"/>
              <a:t>The </a:t>
            </a:r>
            <a:r>
              <a:rPr lang="en-IN" sz="1600" err="1"/>
              <a:t>defense</a:t>
            </a:r>
            <a:r>
              <a:rPr lang="en-IN" sz="1600"/>
              <a:t> seems to perform poorly on PWWS while it performs the best on </a:t>
            </a:r>
            <a:r>
              <a:rPr lang="en-IN" sz="1600" err="1"/>
              <a:t>textbugger</a:t>
            </a:r>
            <a:r>
              <a:rPr lang="en-IN" sz="1600"/>
              <a:t>. For PWWS, it seems to flip towards a “neutral” label than towards the </a:t>
            </a:r>
            <a:r>
              <a:rPr lang="en-IN" sz="1600" err="1"/>
              <a:t>ground</a:t>
            </a:r>
            <a:r>
              <a:rPr lang="en-IN" sz="1600"/>
              <a:t> truth extremities.</a:t>
            </a:r>
          </a:p>
        </p:txBody>
      </p:sp>
      <p:pic>
        <p:nvPicPr>
          <p:cNvPr id="1026" name="Picture 2" descr="image">
            <a:extLst>
              <a:ext uri="{FF2B5EF4-FFF2-40B4-BE49-F238E27FC236}">
                <a16:creationId xmlns:a16="http://schemas.microsoft.com/office/drawing/2014/main" id="{5698F9E6-F852-023B-3D0D-36F66540509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7675" t="2193" r="19050" b="9003"/>
          <a:stretch/>
        </p:blipFill>
        <p:spPr bwMode="auto">
          <a:xfrm>
            <a:off x="927912" y="1427019"/>
            <a:ext cx="1179980" cy="12088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a:extLst>
              <a:ext uri="{FF2B5EF4-FFF2-40B4-BE49-F238E27FC236}">
                <a16:creationId xmlns:a16="http://schemas.microsoft.com/office/drawing/2014/main" id="{2B49CB5F-4D31-6127-E5E5-09D0EF57D97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7675" t="2193" r="19050" b="9003"/>
          <a:stretch/>
        </p:blipFill>
        <p:spPr bwMode="auto">
          <a:xfrm>
            <a:off x="927912" y="2710610"/>
            <a:ext cx="1179980" cy="120883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a:extLst>
              <a:ext uri="{FF2B5EF4-FFF2-40B4-BE49-F238E27FC236}">
                <a16:creationId xmlns:a16="http://schemas.microsoft.com/office/drawing/2014/main" id="{1D83E891-E7EC-3512-821E-179C5163AFB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7675" t="2193" r="19050" b="9003"/>
          <a:stretch/>
        </p:blipFill>
        <p:spPr bwMode="auto">
          <a:xfrm>
            <a:off x="927912" y="4030171"/>
            <a:ext cx="1179980" cy="120883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a:extLst>
              <a:ext uri="{FF2B5EF4-FFF2-40B4-BE49-F238E27FC236}">
                <a16:creationId xmlns:a16="http://schemas.microsoft.com/office/drawing/2014/main" id="{F24F4947-A532-FB3C-607B-92107DB0C7EF}"/>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7675" t="2193" r="19050" b="9003"/>
          <a:stretch/>
        </p:blipFill>
        <p:spPr bwMode="auto">
          <a:xfrm>
            <a:off x="927912" y="5309842"/>
            <a:ext cx="1179980" cy="120883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8000EC34-0D75-0F64-DC2B-B6E23E6CAF59}"/>
              </a:ext>
            </a:extLst>
          </p:cNvPr>
          <p:cNvSpPr txBox="1"/>
          <p:nvPr/>
        </p:nvSpPr>
        <p:spPr>
          <a:xfrm rot="16200000">
            <a:off x="-590910" y="3244334"/>
            <a:ext cx="203610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True Label</a:t>
            </a:r>
          </a:p>
        </p:txBody>
      </p:sp>
    </p:spTree>
    <p:extLst>
      <p:ext uri="{BB962C8B-B14F-4D97-AF65-F5344CB8AC3E}">
        <p14:creationId xmlns:p14="http://schemas.microsoft.com/office/powerpoint/2010/main" val="2948133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B7BBB-E704-2EF9-61F9-08A60E4B518C}"/>
              </a:ext>
            </a:extLst>
          </p:cNvPr>
          <p:cNvSpPr>
            <a:spLocks noGrp="1"/>
          </p:cNvSpPr>
          <p:nvPr>
            <p:ph type="title"/>
          </p:nvPr>
        </p:nvSpPr>
        <p:spPr>
          <a:xfrm>
            <a:off x="1295400" y="232242"/>
            <a:ext cx="9601200" cy="1309687"/>
          </a:xfrm>
        </p:spPr>
        <p:txBody>
          <a:bodyPr/>
          <a:lstStyle/>
          <a:p>
            <a:pPr algn="ctr"/>
            <a:r>
              <a:rPr lang="en-US" dirty="0"/>
              <a:t>Defense 2 – Multi-model adversarial differential defense (MMADD)</a:t>
            </a:r>
          </a:p>
        </p:txBody>
      </p:sp>
      <p:sp>
        <p:nvSpPr>
          <p:cNvPr id="3" name="Content Placeholder 2">
            <a:extLst>
              <a:ext uri="{FF2B5EF4-FFF2-40B4-BE49-F238E27FC236}">
                <a16:creationId xmlns:a16="http://schemas.microsoft.com/office/drawing/2014/main" id="{C74A2EA5-6666-7585-E433-074B3FA54162}"/>
              </a:ext>
            </a:extLst>
          </p:cNvPr>
          <p:cNvSpPr>
            <a:spLocks noGrp="1"/>
          </p:cNvSpPr>
          <p:nvPr>
            <p:ph idx="1"/>
          </p:nvPr>
        </p:nvSpPr>
        <p:spPr>
          <a:xfrm>
            <a:off x="1295400" y="1713099"/>
            <a:ext cx="5417389" cy="4651842"/>
          </a:xfrm>
        </p:spPr>
        <p:txBody>
          <a:bodyPr vert="horz" lIns="91440" tIns="45720" rIns="91440" bIns="45720" rtlCol="0" anchor="t">
            <a:normAutofit/>
          </a:bodyPr>
          <a:lstStyle/>
          <a:p>
            <a:pPr algn="just"/>
            <a:r>
              <a:rPr lang="en-US" dirty="0"/>
              <a:t>Ensemble methods mitigate errors (and thus, attacks) across multiple sources. Our defense strategy relies on combining the output of the base model and the outputs of multiple models, which are </a:t>
            </a:r>
            <a:r>
              <a:rPr lang="en-US" dirty="0" err="1"/>
              <a:t>adversarially</a:t>
            </a:r>
            <a:r>
              <a:rPr lang="en-US" dirty="0"/>
              <a:t> trained on different attacks. The </a:t>
            </a:r>
            <a:r>
              <a:rPr lang="en-US" dirty="0" err="1"/>
              <a:t>adversarially</a:t>
            </a:r>
            <a:r>
              <a:rPr lang="en-US" dirty="0"/>
              <a:t> trained model output that shows the highest deviation from the base model output is taken as the final output of our model family.</a:t>
            </a:r>
          </a:p>
          <a:p>
            <a:pPr algn="just"/>
            <a:r>
              <a:rPr lang="en-US" dirty="0"/>
              <a:t>Since it uses multiple </a:t>
            </a:r>
            <a:r>
              <a:rPr lang="en-US" dirty="0" err="1"/>
              <a:t>adversarially</a:t>
            </a:r>
            <a:r>
              <a:rPr lang="en-US" dirty="0"/>
              <a:t> trained models and uses a difference in class probability logits to arrive at a prediction, we call this a "Multi-Model Adversarial Differential Defense".</a:t>
            </a:r>
          </a:p>
        </p:txBody>
      </p:sp>
      <p:pic>
        <p:nvPicPr>
          <p:cNvPr id="5" name="Picture 4" descr="A diagram of a model&#10;&#10;Description automatically generated with medium confidence">
            <a:extLst>
              <a:ext uri="{FF2B5EF4-FFF2-40B4-BE49-F238E27FC236}">
                <a16:creationId xmlns:a16="http://schemas.microsoft.com/office/drawing/2014/main" id="{4D6EF1B1-0E8B-C567-0577-2E989B493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1200" y="1801721"/>
            <a:ext cx="4256994" cy="4496518"/>
          </a:xfrm>
          <a:prstGeom prst="rect">
            <a:avLst/>
          </a:prstGeom>
        </p:spPr>
      </p:pic>
    </p:spTree>
    <p:extLst>
      <p:ext uri="{BB962C8B-B14F-4D97-AF65-F5344CB8AC3E}">
        <p14:creationId xmlns:p14="http://schemas.microsoft.com/office/powerpoint/2010/main" val="3530852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50F-C6DA-AACA-1D54-F54A877FAED9}"/>
              </a:ext>
            </a:extLst>
          </p:cNvPr>
          <p:cNvSpPr>
            <a:spLocks noGrp="1"/>
          </p:cNvSpPr>
          <p:nvPr>
            <p:ph type="title"/>
          </p:nvPr>
        </p:nvSpPr>
        <p:spPr>
          <a:xfrm>
            <a:off x="2982630" y="35224"/>
            <a:ext cx="5398995" cy="698967"/>
          </a:xfrm>
        </p:spPr>
        <p:txBody>
          <a:bodyPr/>
          <a:lstStyle/>
          <a:p>
            <a:r>
              <a:rPr lang="en-US"/>
              <a:t>MMADD Explanation</a:t>
            </a:r>
          </a:p>
        </p:txBody>
      </p:sp>
      <p:sp>
        <p:nvSpPr>
          <p:cNvPr id="3" name="Rectangle: Rounded Corners 2">
            <a:extLst>
              <a:ext uri="{FF2B5EF4-FFF2-40B4-BE49-F238E27FC236}">
                <a16:creationId xmlns:a16="http://schemas.microsoft.com/office/drawing/2014/main" id="{7043B6FD-1000-3711-4B84-535844C4D55A}"/>
              </a:ext>
            </a:extLst>
          </p:cNvPr>
          <p:cNvSpPr/>
          <p:nvPr/>
        </p:nvSpPr>
        <p:spPr>
          <a:xfrm>
            <a:off x="2884461" y="3190628"/>
            <a:ext cx="751977" cy="517147"/>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ea typeface="Calibri"/>
                <a:cs typeface="Calibri"/>
              </a:rPr>
              <a:t>Input</a:t>
            </a:r>
            <a:endParaRPr lang="en-US" sz="1400"/>
          </a:p>
        </p:txBody>
      </p:sp>
      <p:sp>
        <p:nvSpPr>
          <p:cNvPr id="5" name="Oval 4">
            <a:extLst>
              <a:ext uri="{FF2B5EF4-FFF2-40B4-BE49-F238E27FC236}">
                <a16:creationId xmlns:a16="http://schemas.microsoft.com/office/drawing/2014/main" id="{A5C3EAB8-05DE-8815-4C06-02B99C24F31B}"/>
              </a:ext>
            </a:extLst>
          </p:cNvPr>
          <p:cNvSpPr/>
          <p:nvPr/>
        </p:nvSpPr>
        <p:spPr>
          <a:xfrm>
            <a:off x="4503987" y="1038586"/>
            <a:ext cx="1578543" cy="465311"/>
          </a:xfrm>
          <a:prstGeom prst="ellipse">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ea typeface="Calibri"/>
                <a:cs typeface="Calibri"/>
              </a:rPr>
              <a:t>Model 1</a:t>
            </a:r>
            <a:endParaRPr lang="en-US" sz="1200"/>
          </a:p>
        </p:txBody>
      </p:sp>
      <p:cxnSp>
        <p:nvCxnSpPr>
          <p:cNvPr id="10" name="Straight Arrow Connector 9">
            <a:extLst>
              <a:ext uri="{FF2B5EF4-FFF2-40B4-BE49-F238E27FC236}">
                <a16:creationId xmlns:a16="http://schemas.microsoft.com/office/drawing/2014/main" id="{385FCA94-6466-ECD6-D73F-31EAB43AF822}"/>
              </a:ext>
            </a:extLst>
          </p:cNvPr>
          <p:cNvCxnSpPr/>
          <p:nvPr/>
        </p:nvCxnSpPr>
        <p:spPr>
          <a:xfrm flipV="1">
            <a:off x="3657173" y="1273934"/>
            <a:ext cx="836645" cy="2175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7A9057C-1F2F-8BB0-298C-F51E2461902D}"/>
              </a:ext>
            </a:extLst>
          </p:cNvPr>
          <p:cNvCxnSpPr>
            <a:cxnSpLocks/>
          </p:cNvCxnSpPr>
          <p:nvPr/>
        </p:nvCxnSpPr>
        <p:spPr>
          <a:xfrm flipV="1">
            <a:off x="3646805" y="2362505"/>
            <a:ext cx="852195" cy="1102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9777CCCA-46AA-3E85-7B25-818145AF041A}"/>
              </a:ext>
            </a:extLst>
          </p:cNvPr>
          <p:cNvCxnSpPr>
            <a:cxnSpLocks/>
          </p:cNvCxnSpPr>
          <p:nvPr/>
        </p:nvCxnSpPr>
        <p:spPr>
          <a:xfrm flipV="1">
            <a:off x="3646806" y="3440709"/>
            <a:ext cx="847010" cy="13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C8AC091-A207-54D3-E4A7-2A2284D41FBF}"/>
              </a:ext>
            </a:extLst>
          </p:cNvPr>
          <p:cNvCxnSpPr>
            <a:cxnSpLocks/>
          </p:cNvCxnSpPr>
          <p:nvPr/>
        </p:nvCxnSpPr>
        <p:spPr>
          <a:xfrm>
            <a:off x="3605336" y="3433452"/>
            <a:ext cx="893666" cy="1116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E724412-6FC0-79FE-4120-2A6610DF7628}"/>
              </a:ext>
            </a:extLst>
          </p:cNvPr>
          <p:cNvCxnSpPr>
            <a:cxnSpLocks/>
          </p:cNvCxnSpPr>
          <p:nvPr/>
        </p:nvCxnSpPr>
        <p:spPr>
          <a:xfrm>
            <a:off x="3615704" y="3459370"/>
            <a:ext cx="878114" cy="22103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9CC43F52-31EA-8C3C-F607-9ACC2E514773}"/>
              </a:ext>
            </a:extLst>
          </p:cNvPr>
          <p:cNvSpPr/>
          <p:nvPr/>
        </p:nvSpPr>
        <p:spPr>
          <a:xfrm>
            <a:off x="6814181" y="4132508"/>
            <a:ext cx="760743" cy="882176"/>
          </a:xfrm>
          <a:prstGeom prst="roundRect">
            <a:avLst/>
          </a:prstGeom>
          <a:solidFill>
            <a:schemeClr val="accent1">
              <a:lumMod val="40000"/>
              <a:lumOff val="6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1F1F1F"/>
              </a:solidFill>
              <a:ea typeface="Calibri"/>
              <a:cs typeface="Calibri"/>
            </a:endParaRPr>
          </a:p>
        </p:txBody>
      </p:sp>
      <p:sp>
        <p:nvSpPr>
          <p:cNvPr id="19" name="Rectangle: Rounded Corners 18">
            <a:extLst>
              <a:ext uri="{FF2B5EF4-FFF2-40B4-BE49-F238E27FC236}">
                <a16:creationId xmlns:a16="http://schemas.microsoft.com/office/drawing/2014/main" id="{59EC96F2-9155-627E-E3CB-7792CF47C49E}"/>
              </a:ext>
            </a:extLst>
          </p:cNvPr>
          <p:cNvSpPr/>
          <p:nvPr/>
        </p:nvSpPr>
        <p:spPr>
          <a:xfrm>
            <a:off x="6814182" y="5246998"/>
            <a:ext cx="760743" cy="894876"/>
          </a:xfrm>
          <a:prstGeom prst="roundRect">
            <a:avLst/>
          </a:prstGeom>
          <a:solidFill>
            <a:schemeClr val="accent1">
              <a:lumMod val="40000"/>
              <a:lumOff val="6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1F1F1F"/>
              </a:solidFill>
              <a:ea typeface="Calibri"/>
              <a:cs typeface="Calibri"/>
            </a:endParaRPr>
          </a:p>
        </p:txBody>
      </p:sp>
      <p:cxnSp>
        <p:nvCxnSpPr>
          <p:cNvPr id="20" name="Straight Arrow Connector 19">
            <a:extLst>
              <a:ext uri="{FF2B5EF4-FFF2-40B4-BE49-F238E27FC236}">
                <a16:creationId xmlns:a16="http://schemas.microsoft.com/office/drawing/2014/main" id="{24E79075-DADC-E0A2-120B-0210AE2A7A80}"/>
              </a:ext>
            </a:extLst>
          </p:cNvPr>
          <p:cNvCxnSpPr>
            <a:cxnSpLocks/>
            <a:stCxn id="5" idx="6"/>
          </p:cNvCxnSpPr>
          <p:nvPr/>
        </p:nvCxnSpPr>
        <p:spPr>
          <a:xfrm flipV="1">
            <a:off x="6076928" y="1245920"/>
            <a:ext cx="737832" cy="8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2FF658A-8430-D0F5-1A65-81C6343B41D0}"/>
              </a:ext>
            </a:extLst>
          </p:cNvPr>
          <p:cNvCxnSpPr>
            <a:cxnSpLocks/>
          </p:cNvCxnSpPr>
          <p:nvPr/>
        </p:nvCxnSpPr>
        <p:spPr>
          <a:xfrm flipV="1">
            <a:off x="5683683" y="2340093"/>
            <a:ext cx="1137656" cy="289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8737C8B-A241-1F3A-0114-B997A6375E24}"/>
              </a:ext>
            </a:extLst>
          </p:cNvPr>
          <p:cNvCxnSpPr>
            <a:cxnSpLocks/>
          </p:cNvCxnSpPr>
          <p:nvPr/>
        </p:nvCxnSpPr>
        <p:spPr>
          <a:xfrm>
            <a:off x="5683683" y="3444992"/>
            <a:ext cx="1143258" cy="19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D33E8C-129E-E59F-D0DA-C481DC9E10F0}"/>
              </a:ext>
            </a:extLst>
          </p:cNvPr>
          <p:cNvCxnSpPr>
            <a:cxnSpLocks/>
          </p:cNvCxnSpPr>
          <p:nvPr/>
        </p:nvCxnSpPr>
        <p:spPr>
          <a:xfrm>
            <a:off x="5683683" y="5634835"/>
            <a:ext cx="1079758" cy="72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F51BE23-2436-325D-FB40-9862CD900697}"/>
              </a:ext>
            </a:extLst>
          </p:cNvPr>
          <p:cNvCxnSpPr>
            <a:cxnSpLocks/>
          </p:cNvCxnSpPr>
          <p:nvPr/>
        </p:nvCxnSpPr>
        <p:spPr>
          <a:xfrm flipV="1">
            <a:off x="5683683" y="4504536"/>
            <a:ext cx="1143258" cy="5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B3D95FC-2683-EC21-6567-C77144DA2D64}"/>
              </a:ext>
            </a:extLst>
          </p:cNvPr>
          <p:cNvSpPr/>
          <p:nvPr/>
        </p:nvSpPr>
        <p:spPr>
          <a:xfrm>
            <a:off x="8422342" y="1275228"/>
            <a:ext cx="1540807" cy="443752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a:p>
        </p:txBody>
      </p:sp>
      <p:sp>
        <p:nvSpPr>
          <p:cNvPr id="26" name="Rectangle: Rounded Corners 25">
            <a:extLst>
              <a:ext uri="{FF2B5EF4-FFF2-40B4-BE49-F238E27FC236}">
                <a16:creationId xmlns:a16="http://schemas.microsoft.com/office/drawing/2014/main" id="{9C51D5CF-7551-518F-C788-A84E95164A1F}"/>
              </a:ext>
            </a:extLst>
          </p:cNvPr>
          <p:cNvSpPr/>
          <p:nvPr/>
        </p:nvSpPr>
        <p:spPr>
          <a:xfrm>
            <a:off x="8555690" y="1396252"/>
            <a:ext cx="1238496" cy="744963"/>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chemeClr val="bg1"/>
                </a:solidFill>
                <a:ea typeface="+mn-lt"/>
                <a:cs typeface="+mn-lt"/>
              </a:rPr>
              <a:t>Model deviation: 2.5392</a:t>
            </a:r>
            <a:endParaRPr lang="en-US">
              <a:solidFill>
                <a:schemeClr val="bg1"/>
              </a:solidFill>
              <a:ea typeface="+mn-lt"/>
              <a:cs typeface="+mn-lt"/>
            </a:endParaRPr>
          </a:p>
          <a:p>
            <a:pPr algn="ctr"/>
            <a:r>
              <a:rPr lang="en-US" sz="900">
                <a:solidFill>
                  <a:schemeClr val="bg1"/>
                </a:solidFill>
                <a:ea typeface="Calibri"/>
                <a:cs typeface="Calibri"/>
              </a:rPr>
              <a:t>Model prediction: 0</a:t>
            </a:r>
          </a:p>
        </p:txBody>
      </p:sp>
      <p:sp>
        <p:nvSpPr>
          <p:cNvPr id="27" name="Rectangle: Rounded Corners 26">
            <a:extLst>
              <a:ext uri="{FF2B5EF4-FFF2-40B4-BE49-F238E27FC236}">
                <a16:creationId xmlns:a16="http://schemas.microsoft.com/office/drawing/2014/main" id="{2093F068-3EA3-2E61-57D0-114270C4734D}"/>
              </a:ext>
            </a:extLst>
          </p:cNvPr>
          <p:cNvSpPr/>
          <p:nvPr/>
        </p:nvSpPr>
        <p:spPr>
          <a:xfrm>
            <a:off x="8555690" y="2251210"/>
            <a:ext cx="1238496" cy="74496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chemeClr val="bg1"/>
                </a:solidFill>
                <a:ea typeface="+mn-lt"/>
                <a:cs typeface="+mn-lt"/>
              </a:rPr>
              <a:t>Model deviation: 2.1305</a:t>
            </a:r>
          </a:p>
          <a:p>
            <a:pPr algn="ctr"/>
            <a:r>
              <a:rPr lang="en-US" sz="900">
                <a:solidFill>
                  <a:schemeClr val="bg1"/>
                </a:solidFill>
                <a:ea typeface="Calibri"/>
                <a:cs typeface="Calibri"/>
              </a:rPr>
              <a:t>Model prediction: 0</a:t>
            </a:r>
          </a:p>
        </p:txBody>
      </p:sp>
      <p:sp>
        <p:nvSpPr>
          <p:cNvPr id="28" name="Rectangle: Rounded Corners 27">
            <a:extLst>
              <a:ext uri="{FF2B5EF4-FFF2-40B4-BE49-F238E27FC236}">
                <a16:creationId xmlns:a16="http://schemas.microsoft.com/office/drawing/2014/main" id="{D39EE539-677C-B095-1E93-AE307AA74BA6}"/>
              </a:ext>
            </a:extLst>
          </p:cNvPr>
          <p:cNvSpPr/>
          <p:nvPr/>
        </p:nvSpPr>
        <p:spPr>
          <a:xfrm>
            <a:off x="8555689" y="3101167"/>
            <a:ext cx="1238496" cy="74496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chemeClr val="bg1"/>
                </a:solidFill>
                <a:ea typeface="+mn-lt"/>
                <a:cs typeface="+mn-lt"/>
              </a:rPr>
              <a:t>Model deviation: 0</a:t>
            </a:r>
            <a:endParaRPr lang="en-US">
              <a:solidFill>
                <a:schemeClr val="bg1"/>
              </a:solidFill>
              <a:ea typeface="+mn-lt"/>
              <a:cs typeface="+mn-lt"/>
            </a:endParaRPr>
          </a:p>
          <a:p>
            <a:pPr algn="ctr"/>
            <a:r>
              <a:rPr lang="en-US" sz="900">
                <a:solidFill>
                  <a:schemeClr val="bg1"/>
                </a:solidFill>
                <a:ea typeface="Calibri"/>
                <a:cs typeface="Calibri"/>
              </a:rPr>
              <a:t>Model prediction: 2</a:t>
            </a:r>
          </a:p>
        </p:txBody>
      </p:sp>
      <p:sp>
        <p:nvSpPr>
          <p:cNvPr id="29" name="Rectangle: Rounded Corners 28">
            <a:extLst>
              <a:ext uri="{FF2B5EF4-FFF2-40B4-BE49-F238E27FC236}">
                <a16:creationId xmlns:a16="http://schemas.microsoft.com/office/drawing/2014/main" id="{73F75256-3A22-E121-151B-0FB772DC3425}"/>
              </a:ext>
            </a:extLst>
          </p:cNvPr>
          <p:cNvSpPr/>
          <p:nvPr/>
        </p:nvSpPr>
        <p:spPr>
          <a:xfrm>
            <a:off x="8566649" y="3976124"/>
            <a:ext cx="1238496" cy="74496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chemeClr val="bg1"/>
                </a:solidFill>
                <a:ea typeface="+mn-lt"/>
                <a:cs typeface="+mn-lt"/>
              </a:rPr>
              <a:t>Model deviation: 1.7171</a:t>
            </a:r>
            <a:endParaRPr lang="en-US">
              <a:solidFill>
                <a:schemeClr val="bg1"/>
              </a:solidFill>
              <a:ea typeface="+mn-lt"/>
              <a:cs typeface="+mn-lt"/>
            </a:endParaRPr>
          </a:p>
          <a:p>
            <a:pPr algn="ctr"/>
            <a:r>
              <a:rPr lang="en-US" sz="900">
                <a:solidFill>
                  <a:schemeClr val="bg1"/>
                </a:solidFill>
                <a:ea typeface="Calibri"/>
                <a:cs typeface="Calibri"/>
              </a:rPr>
              <a:t>Model prediction: 0</a:t>
            </a:r>
          </a:p>
        </p:txBody>
      </p:sp>
      <p:sp>
        <p:nvSpPr>
          <p:cNvPr id="30" name="Rectangle: Rounded Corners 29">
            <a:extLst>
              <a:ext uri="{FF2B5EF4-FFF2-40B4-BE49-F238E27FC236}">
                <a16:creationId xmlns:a16="http://schemas.microsoft.com/office/drawing/2014/main" id="{A5A48D44-D0DF-A8A4-1221-046FA50C1D60}"/>
              </a:ext>
            </a:extLst>
          </p:cNvPr>
          <p:cNvSpPr/>
          <p:nvPr/>
        </p:nvSpPr>
        <p:spPr>
          <a:xfrm>
            <a:off x="8566649" y="4831082"/>
            <a:ext cx="1238496" cy="744963"/>
          </a:xfrm>
          <a:prstGeom prst="roundRect">
            <a:avLst/>
          </a:prstGeom>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a:solidFill>
                  <a:schemeClr val="bg1"/>
                </a:solidFill>
                <a:ea typeface="+mn-lt"/>
                <a:cs typeface="+mn-lt"/>
              </a:rPr>
              <a:t>Model deviation: 1.8817</a:t>
            </a:r>
          </a:p>
          <a:p>
            <a:pPr algn="ctr"/>
            <a:r>
              <a:rPr lang="en-US" sz="900">
                <a:solidFill>
                  <a:schemeClr val="bg1"/>
                </a:solidFill>
                <a:ea typeface="Calibri"/>
                <a:cs typeface="Calibri"/>
              </a:rPr>
              <a:t>Model prediction: 0</a:t>
            </a:r>
          </a:p>
          <a:p>
            <a:pPr algn="ctr"/>
            <a:endParaRPr lang="en-US" sz="900">
              <a:solidFill>
                <a:schemeClr val="bg1"/>
              </a:solidFill>
              <a:ea typeface="Calibri"/>
              <a:cs typeface="Calibri"/>
            </a:endParaRPr>
          </a:p>
        </p:txBody>
      </p:sp>
      <p:cxnSp>
        <p:nvCxnSpPr>
          <p:cNvPr id="31" name="Straight Arrow Connector 30">
            <a:extLst>
              <a:ext uri="{FF2B5EF4-FFF2-40B4-BE49-F238E27FC236}">
                <a16:creationId xmlns:a16="http://schemas.microsoft.com/office/drawing/2014/main" id="{A1B738D1-D748-ABEE-C72E-8BBE8C1E0C88}"/>
              </a:ext>
            </a:extLst>
          </p:cNvPr>
          <p:cNvCxnSpPr>
            <a:cxnSpLocks/>
          </p:cNvCxnSpPr>
          <p:nvPr/>
        </p:nvCxnSpPr>
        <p:spPr>
          <a:xfrm>
            <a:off x="7536534" y="1217368"/>
            <a:ext cx="910548" cy="612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79231E7-4A4D-B6B2-7620-D554A591BA38}"/>
              </a:ext>
            </a:extLst>
          </p:cNvPr>
          <p:cNvCxnSpPr>
            <a:cxnSpLocks/>
          </p:cNvCxnSpPr>
          <p:nvPr/>
        </p:nvCxnSpPr>
        <p:spPr>
          <a:xfrm>
            <a:off x="7340431" y="2427604"/>
            <a:ext cx="1112254" cy="259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E07F116-F666-1331-1527-36C8DAEC221E}"/>
              </a:ext>
            </a:extLst>
          </p:cNvPr>
          <p:cNvCxnSpPr>
            <a:cxnSpLocks/>
          </p:cNvCxnSpPr>
          <p:nvPr/>
        </p:nvCxnSpPr>
        <p:spPr>
          <a:xfrm flipV="1">
            <a:off x="7334827" y="3482612"/>
            <a:ext cx="1078638" cy="26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0B48BBB-EAF0-A4A8-0BBD-318CE2122BF1}"/>
              </a:ext>
            </a:extLst>
          </p:cNvPr>
          <p:cNvCxnSpPr>
            <a:cxnSpLocks/>
          </p:cNvCxnSpPr>
          <p:nvPr/>
        </p:nvCxnSpPr>
        <p:spPr>
          <a:xfrm flipV="1">
            <a:off x="7592563" y="4390288"/>
            <a:ext cx="820902" cy="183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982AAB4-63A1-0319-A456-99B2D891A91C}"/>
              </a:ext>
            </a:extLst>
          </p:cNvPr>
          <p:cNvCxnSpPr>
            <a:cxnSpLocks/>
          </p:cNvCxnSpPr>
          <p:nvPr/>
        </p:nvCxnSpPr>
        <p:spPr>
          <a:xfrm flipV="1">
            <a:off x="7598165" y="5230730"/>
            <a:ext cx="809695" cy="446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75DC369C-7340-A58D-6FD8-2999955901A0}"/>
              </a:ext>
            </a:extLst>
          </p:cNvPr>
          <p:cNvSpPr/>
          <p:nvPr/>
        </p:nvSpPr>
        <p:spPr>
          <a:xfrm>
            <a:off x="10916772" y="3192556"/>
            <a:ext cx="1190065" cy="649940"/>
          </a:xfrm>
          <a:prstGeom prst="roundRect">
            <a:avLst/>
          </a:prstGeom>
          <a:solidFill>
            <a:schemeClr val="accent6">
              <a:lumMod val="50000"/>
            </a:schemeClr>
          </a:solidFill>
        </p:spPr>
        <p:style>
          <a:lnRef idx="1">
            <a:schemeClr val="accent6"/>
          </a:lnRef>
          <a:fillRef idx="3">
            <a:schemeClr val="accent6"/>
          </a:fillRef>
          <a:effectRef idx="2">
            <a:schemeClr val="accent6"/>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ea typeface="Calibri"/>
                <a:cs typeface="Calibri"/>
              </a:rPr>
              <a:t>MMADD prediction: 0</a:t>
            </a:r>
            <a:endParaRPr lang="en-US" sz="1200"/>
          </a:p>
        </p:txBody>
      </p:sp>
      <p:cxnSp>
        <p:nvCxnSpPr>
          <p:cNvPr id="37" name="Connector: Elbow 36">
            <a:extLst>
              <a:ext uri="{FF2B5EF4-FFF2-40B4-BE49-F238E27FC236}">
                <a16:creationId xmlns:a16="http://schemas.microsoft.com/office/drawing/2014/main" id="{D4FF9C8B-5C17-BD21-AAFE-9B102ADA5390}"/>
              </a:ext>
            </a:extLst>
          </p:cNvPr>
          <p:cNvCxnSpPr/>
          <p:nvPr/>
        </p:nvCxnSpPr>
        <p:spPr>
          <a:xfrm>
            <a:off x="9959974" y="1921995"/>
            <a:ext cx="959224" cy="15703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5">
            <a:extLst>
              <a:ext uri="{FF2B5EF4-FFF2-40B4-BE49-F238E27FC236}">
                <a16:creationId xmlns:a16="http://schemas.microsoft.com/office/drawing/2014/main" id="{E3A41117-4E48-8924-C80B-B7D8227EBB9D}"/>
              </a:ext>
            </a:extLst>
          </p:cNvPr>
          <p:cNvSpPr txBox="1"/>
          <p:nvPr/>
        </p:nvSpPr>
        <p:spPr>
          <a:xfrm>
            <a:off x="8556066" y="5809128"/>
            <a:ext cx="1346946"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ea typeface="Calibri"/>
                <a:cs typeface="Calibri"/>
              </a:rPr>
              <a:t>Threshold = 0.5</a:t>
            </a:r>
            <a:endParaRPr lang="en-US" sz="1200">
              <a:cs typeface="Calibri"/>
            </a:endParaRPr>
          </a:p>
        </p:txBody>
      </p:sp>
      <p:sp>
        <p:nvSpPr>
          <p:cNvPr id="39" name="TextBox 36">
            <a:extLst>
              <a:ext uri="{FF2B5EF4-FFF2-40B4-BE49-F238E27FC236}">
                <a16:creationId xmlns:a16="http://schemas.microsoft.com/office/drawing/2014/main" id="{ABC62FE5-D5CF-7B06-04E3-503A57990BEE}"/>
              </a:ext>
            </a:extLst>
          </p:cNvPr>
          <p:cNvSpPr txBox="1"/>
          <p:nvPr/>
        </p:nvSpPr>
        <p:spPr>
          <a:xfrm>
            <a:off x="6445844" y="6223512"/>
            <a:ext cx="163830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ea typeface="Calibri"/>
                <a:cs typeface="Calibri"/>
              </a:rPr>
              <a:t>Tensor of logit probabilities</a:t>
            </a:r>
            <a:endParaRPr lang="en-US" sz="1400">
              <a:cs typeface="Calibri"/>
            </a:endParaRPr>
          </a:p>
        </p:txBody>
      </p:sp>
      <p:sp>
        <p:nvSpPr>
          <p:cNvPr id="40" name="TextBox 37">
            <a:extLst>
              <a:ext uri="{FF2B5EF4-FFF2-40B4-BE49-F238E27FC236}">
                <a16:creationId xmlns:a16="http://schemas.microsoft.com/office/drawing/2014/main" id="{DED02577-34AA-2B68-75F0-30F294BAAB5F}"/>
              </a:ext>
            </a:extLst>
          </p:cNvPr>
          <p:cNvSpPr txBox="1"/>
          <p:nvPr/>
        </p:nvSpPr>
        <p:spPr>
          <a:xfrm>
            <a:off x="4052169" y="6141874"/>
            <a:ext cx="2641600" cy="52322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ea typeface="Calibri"/>
                <a:cs typeface="Calibri"/>
              </a:rPr>
              <a:t>Model family (base model + </a:t>
            </a:r>
          </a:p>
          <a:p>
            <a:pPr algn="ctr"/>
            <a:r>
              <a:rPr lang="en-US" sz="1400">
                <a:ea typeface="Calibri"/>
                <a:cs typeface="Calibri"/>
              </a:rPr>
              <a:t>Adv. trained models)</a:t>
            </a:r>
            <a:endParaRPr lang="en-US" sz="1400">
              <a:cs typeface="Calibri"/>
            </a:endParaRPr>
          </a:p>
        </p:txBody>
      </p:sp>
      <p:sp>
        <p:nvSpPr>
          <p:cNvPr id="41" name="TextBox 38">
            <a:extLst>
              <a:ext uri="{FF2B5EF4-FFF2-40B4-BE49-F238E27FC236}">
                <a16:creationId xmlns:a16="http://schemas.microsoft.com/office/drawing/2014/main" id="{C4BBDF54-FBDD-C1E7-47FF-8B0C46F1EF76}"/>
              </a:ext>
            </a:extLst>
          </p:cNvPr>
          <p:cNvSpPr txBox="1"/>
          <p:nvPr/>
        </p:nvSpPr>
        <p:spPr>
          <a:xfrm>
            <a:off x="10390094" y="2071967"/>
            <a:ext cx="871818"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cs typeface="Calibri"/>
              </a:rPr>
              <a:t>Max </a:t>
            </a:r>
          </a:p>
          <a:p>
            <a:r>
              <a:rPr lang="en-US" sz="1200">
                <a:cs typeface="Calibri"/>
              </a:rPr>
              <a:t>Model Deviation</a:t>
            </a:r>
          </a:p>
        </p:txBody>
      </p:sp>
      <p:cxnSp>
        <p:nvCxnSpPr>
          <p:cNvPr id="42" name="Connector: Elbow 41">
            <a:extLst>
              <a:ext uri="{FF2B5EF4-FFF2-40B4-BE49-F238E27FC236}">
                <a16:creationId xmlns:a16="http://schemas.microsoft.com/office/drawing/2014/main" id="{FCF24E7E-656B-BB6F-A8E3-37A27479EDE2}"/>
              </a:ext>
            </a:extLst>
          </p:cNvPr>
          <p:cNvCxnSpPr>
            <a:cxnSpLocks/>
          </p:cNvCxnSpPr>
          <p:nvPr/>
        </p:nvCxnSpPr>
        <p:spPr>
          <a:xfrm>
            <a:off x="2397204" y="1664724"/>
            <a:ext cx="492340" cy="17836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873B8E4-3C94-39E7-EFF3-B4089498DB84}"/>
              </a:ext>
            </a:extLst>
          </p:cNvPr>
          <p:cNvSpPr txBox="1"/>
          <p:nvPr/>
        </p:nvSpPr>
        <p:spPr>
          <a:xfrm>
            <a:off x="10059885" y="4074756"/>
            <a:ext cx="21404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212121"/>
                </a:solidFill>
                <a:latin typeface="Segoe UI"/>
                <a:cs typeface="Segoe UI"/>
              </a:rPr>
              <a:t>Ground Truth: </a:t>
            </a:r>
            <a:r>
              <a:rPr lang="en-US" sz="1200">
                <a:solidFill>
                  <a:schemeClr val="accent4">
                    <a:lumMod val="75000"/>
                  </a:schemeClr>
                </a:solidFill>
                <a:latin typeface="Segoe UI"/>
                <a:cs typeface="Segoe UI"/>
              </a:rPr>
              <a:t>Entailment</a:t>
            </a:r>
            <a:r>
              <a:rPr lang="en-US" sz="1200">
                <a:solidFill>
                  <a:srgbClr val="212121"/>
                </a:solidFill>
                <a:latin typeface="Segoe UI"/>
                <a:cs typeface="Segoe UI"/>
              </a:rPr>
              <a:t> </a:t>
            </a:r>
          </a:p>
          <a:p>
            <a:r>
              <a:rPr lang="en-US" sz="1200">
                <a:solidFill>
                  <a:srgbClr val="212121"/>
                </a:solidFill>
                <a:latin typeface="Segoe UI"/>
                <a:cs typeface="Segoe UI"/>
              </a:rPr>
              <a:t>Model Output: </a:t>
            </a:r>
            <a:r>
              <a:rPr lang="en-US" sz="1200">
                <a:solidFill>
                  <a:srgbClr val="FF0000"/>
                </a:solidFill>
                <a:latin typeface="Segoe UI"/>
                <a:cs typeface="Segoe UI"/>
              </a:rPr>
              <a:t>Contradiction</a:t>
            </a:r>
          </a:p>
          <a:p>
            <a:r>
              <a:rPr lang="en-US" sz="1200">
                <a:solidFill>
                  <a:srgbClr val="212121"/>
                </a:solidFill>
                <a:latin typeface="Segoe UI"/>
                <a:cs typeface="Segoe UI"/>
              </a:rPr>
              <a:t>Ensemble Output: </a:t>
            </a:r>
            <a:r>
              <a:rPr lang="en-US" sz="1200">
                <a:solidFill>
                  <a:schemeClr val="accent4">
                    <a:lumMod val="75000"/>
                  </a:schemeClr>
                </a:solidFill>
                <a:latin typeface="Segoe UI"/>
                <a:cs typeface="Segoe UI"/>
              </a:rPr>
              <a:t>Entailment</a:t>
            </a:r>
            <a:endParaRPr lang="en-US" sz="1200">
              <a:solidFill>
                <a:schemeClr val="accent4">
                  <a:lumMod val="75000"/>
                </a:schemeClr>
              </a:solidFill>
            </a:endParaRPr>
          </a:p>
        </p:txBody>
      </p:sp>
      <p:sp>
        <p:nvSpPr>
          <p:cNvPr id="4" name="TextBox 3">
            <a:extLst>
              <a:ext uri="{FF2B5EF4-FFF2-40B4-BE49-F238E27FC236}">
                <a16:creationId xmlns:a16="http://schemas.microsoft.com/office/drawing/2014/main" id="{DC9B1277-FAAB-DFFE-B0D2-482903C6481B}"/>
              </a:ext>
            </a:extLst>
          </p:cNvPr>
          <p:cNvSpPr txBox="1"/>
          <p:nvPr/>
        </p:nvSpPr>
        <p:spPr>
          <a:xfrm>
            <a:off x="74272" y="733879"/>
            <a:ext cx="2479774" cy="1123712"/>
          </a:xfrm>
          <a:prstGeom prst="roundRect">
            <a:avLst/>
          </a:prstGeom>
          <a:noFill/>
          <a:ln>
            <a:noFill/>
          </a:ln>
        </p:spPr>
        <p:style>
          <a:lnRef idx="2">
            <a:schemeClr val="accent1"/>
          </a:lnRef>
          <a:fillRef idx="1">
            <a:schemeClr val="lt1"/>
          </a:fillRef>
          <a:effectRef idx="0">
            <a:schemeClr val="accent1"/>
          </a:effectRef>
          <a:fontRef idx="minor">
            <a:schemeClr val="dk1"/>
          </a:fontRef>
        </p:style>
        <p:txBody>
          <a:bodyPr wrap="square" lIns="91440" tIns="45720" rIns="91440" bIns="45720" anchor="t">
            <a:spAutoFit/>
          </a:bodyPr>
          <a:lstStyle/>
          <a:p>
            <a:r>
              <a:rPr lang="en-US" sz="1200"/>
              <a:t>Premise: From the corner of his eye he saw Jamus look over the broken [[</a:t>
            </a:r>
            <a:r>
              <a:rPr lang="en-US" sz="1200">
                <a:highlight>
                  <a:srgbClr val="FFFF00"/>
                </a:highlight>
              </a:rPr>
              <a:t>mare</a:t>
            </a:r>
            <a:r>
              <a:rPr lang="en-US" sz="1200"/>
              <a:t> =&gt; </a:t>
            </a:r>
            <a:r>
              <a:rPr lang="en-US" sz="1200">
                <a:highlight>
                  <a:srgbClr val="FFFF00"/>
                </a:highlight>
              </a:rPr>
              <a:t>maria</a:t>
            </a:r>
            <a:r>
              <a:rPr lang="en-US" sz="1200"/>
              <a:t>]].</a:t>
            </a:r>
          </a:p>
          <a:p>
            <a:r>
              <a:rPr lang="en-US" sz="1200"/>
              <a:t>Hypothesis: Jamus looked over the mare.</a:t>
            </a:r>
            <a:endParaRPr lang="en-US" sz="1200">
              <a:solidFill>
                <a:srgbClr val="212121"/>
              </a:solidFill>
            </a:endParaRPr>
          </a:p>
        </p:txBody>
      </p:sp>
      <p:sp>
        <p:nvSpPr>
          <p:cNvPr id="44" name="Rectangle: Rounded Corners 43">
            <a:extLst>
              <a:ext uri="{FF2B5EF4-FFF2-40B4-BE49-F238E27FC236}">
                <a16:creationId xmlns:a16="http://schemas.microsoft.com/office/drawing/2014/main" id="{6CDBEA22-43FC-6685-4E64-DCE02581837F}"/>
              </a:ext>
            </a:extLst>
          </p:cNvPr>
          <p:cNvSpPr/>
          <p:nvPr/>
        </p:nvSpPr>
        <p:spPr>
          <a:xfrm>
            <a:off x="6808578" y="3017522"/>
            <a:ext cx="760743" cy="882176"/>
          </a:xfrm>
          <a:prstGeom prst="roundRect">
            <a:avLst/>
          </a:prstGeom>
          <a:solidFill>
            <a:schemeClr val="accent1">
              <a:lumMod val="40000"/>
              <a:lumOff val="6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1F1F1F"/>
              </a:solidFill>
              <a:ea typeface="Calibri"/>
              <a:cs typeface="Calibri"/>
            </a:endParaRPr>
          </a:p>
        </p:txBody>
      </p:sp>
      <p:sp>
        <p:nvSpPr>
          <p:cNvPr id="45" name="Rectangle: Rounded Corners 44">
            <a:extLst>
              <a:ext uri="{FF2B5EF4-FFF2-40B4-BE49-F238E27FC236}">
                <a16:creationId xmlns:a16="http://schemas.microsoft.com/office/drawing/2014/main" id="{773D4CC5-24CA-4554-2F8D-EE39B16015EE}"/>
              </a:ext>
            </a:extLst>
          </p:cNvPr>
          <p:cNvSpPr/>
          <p:nvPr/>
        </p:nvSpPr>
        <p:spPr>
          <a:xfrm>
            <a:off x="6819783" y="1913742"/>
            <a:ext cx="760743" cy="882176"/>
          </a:xfrm>
          <a:prstGeom prst="roundRect">
            <a:avLst/>
          </a:prstGeom>
          <a:solidFill>
            <a:schemeClr val="accent1">
              <a:lumMod val="40000"/>
              <a:lumOff val="6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1F1F1F"/>
              </a:solidFill>
              <a:ea typeface="Calibri"/>
              <a:cs typeface="Calibri"/>
            </a:endParaRPr>
          </a:p>
        </p:txBody>
      </p:sp>
      <p:sp>
        <p:nvSpPr>
          <p:cNvPr id="46" name="Rectangle: Rounded Corners 45">
            <a:extLst>
              <a:ext uri="{FF2B5EF4-FFF2-40B4-BE49-F238E27FC236}">
                <a16:creationId xmlns:a16="http://schemas.microsoft.com/office/drawing/2014/main" id="{116E8109-2D6A-99CF-2996-86D69C88A5F9}"/>
              </a:ext>
            </a:extLst>
          </p:cNvPr>
          <p:cNvSpPr/>
          <p:nvPr/>
        </p:nvSpPr>
        <p:spPr>
          <a:xfrm>
            <a:off x="6802975" y="787552"/>
            <a:ext cx="760743" cy="882176"/>
          </a:xfrm>
          <a:prstGeom prst="roundRect">
            <a:avLst/>
          </a:prstGeom>
          <a:solidFill>
            <a:schemeClr val="accent1">
              <a:lumMod val="40000"/>
              <a:lumOff val="6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a:solidFill>
                <a:srgbClr val="1F1F1F"/>
              </a:solidFill>
              <a:ea typeface="Calibri"/>
              <a:cs typeface="Calibri"/>
            </a:endParaRPr>
          </a:p>
        </p:txBody>
      </p:sp>
      <p:graphicFrame>
        <p:nvGraphicFramePr>
          <p:cNvPr id="48" name="Table 47">
            <a:extLst>
              <a:ext uri="{FF2B5EF4-FFF2-40B4-BE49-F238E27FC236}">
                <a16:creationId xmlns:a16="http://schemas.microsoft.com/office/drawing/2014/main" id="{44868E44-D375-A428-A7D0-31851740EC0C}"/>
              </a:ext>
            </a:extLst>
          </p:cNvPr>
          <p:cNvGraphicFramePr>
            <a:graphicFrameLocks noGrp="1"/>
          </p:cNvGraphicFramePr>
          <p:nvPr>
            <p:extLst>
              <p:ext uri="{D42A27DB-BD31-4B8C-83A1-F6EECF244321}">
                <p14:modId xmlns:p14="http://schemas.microsoft.com/office/powerpoint/2010/main" val="2761195046"/>
              </p:ext>
            </p:extLst>
          </p:nvPr>
        </p:nvGraphicFramePr>
        <p:xfrm>
          <a:off x="6878171" y="884144"/>
          <a:ext cx="609600" cy="6858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3232185334"/>
                    </a:ext>
                  </a:extLst>
                </a:gridCol>
              </a:tblGrid>
              <a:tr h="190500">
                <a:tc>
                  <a:txBody>
                    <a:bodyPr/>
                    <a:lstStyle/>
                    <a:p>
                      <a:pPr algn="ctr" fontAlgn="base"/>
                      <a:r>
                        <a:rPr lang="en-US" sz="900" b="0" i="0" u="none" strike="noStrike">
                          <a:solidFill>
                            <a:srgbClr val="1F1F1F"/>
                          </a:solidFill>
                          <a:effectLst/>
                          <a:latin typeface="Calibri" panose="020F0502020204030204" pitchFamily="34" charset="0"/>
                        </a:rPr>
                        <a:t>2.4385</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52353838"/>
                  </a:ext>
                </a:extLst>
              </a:tr>
              <a:tr h="190500">
                <a:tc>
                  <a:txBody>
                    <a:bodyPr/>
                    <a:lstStyle/>
                    <a:p>
                      <a:pPr algn="ctr" fontAlgn="base"/>
                      <a:r>
                        <a:rPr lang="en-US" sz="900" b="0" i="0" u="none" strike="noStrike">
                          <a:solidFill>
                            <a:srgbClr val="1F1F1F"/>
                          </a:solidFill>
                          <a:effectLst/>
                          <a:latin typeface="Calibri" panose="020F0502020204030204" pitchFamily="34" charset="0"/>
                        </a:rPr>
                        <a:t>-2.0311</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47326120"/>
                  </a:ext>
                </a:extLst>
              </a:tr>
              <a:tr h="190500">
                <a:tc>
                  <a:txBody>
                    <a:bodyPr/>
                    <a:lstStyle/>
                    <a:p>
                      <a:pPr algn="ctr" fontAlgn="base"/>
                      <a:r>
                        <a:rPr lang="en-US" sz="900" b="0" i="0" u="none" strike="noStrike">
                          <a:solidFill>
                            <a:srgbClr val="1F1F1F"/>
                          </a:solidFill>
                          <a:effectLst/>
                          <a:latin typeface="Calibri" panose="020F0502020204030204" pitchFamily="34" charset="0"/>
                        </a:rPr>
                        <a:t>-0.6953</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693838"/>
                  </a:ext>
                </a:extLst>
              </a:tr>
            </a:tbl>
          </a:graphicData>
        </a:graphic>
      </p:graphicFrame>
      <p:graphicFrame>
        <p:nvGraphicFramePr>
          <p:cNvPr id="52" name="Table 51">
            <a:extLst>
              <a:ext uri="{FF2B5EF4-FFF2-40B4-BE49-F238E27FC236}">
                <a16:creationId xmlns:a16="http://schemas.microsoft.com/office/drawing/2014/main" id="{143DA616-132A-45E1-9D83-75CF58BA9920}"/>
              </a:ext>
            </a:extLst>
          </p:cNvPr>
          <p:cNvGraphicFramePr>
            <a:graphicFrameLocks noGrp="1"/>
          </p:cNvGraphicFramePr>
          <p:nvPr>
            <p:extLst>
              <p:ext uri="{D42A27DB-BD31-4B8C-83A1-F6EECF244321}">
                <p14:modId xmlns:p14="http://schemas.microsoft.com/office/powerpoint/2010/main" val="1948880149"/>
              </p:ext>
            </p:extLst>
          </p:nvPr>
        </p:nvGraphicFramePr>
        <p:xfrm>
          <a:off x="6880411" y="1977838"/>
          <a:ext cx="609569" cy="685800"/>
        </p:xfrm>
        <a:graphic>
          <a:graphicData uri="http://schemas.openxmlformats.org/drawingml/2006/table">
            <a:tbl>
              <a:tblPr firstRow="1" bandRow="1">
                <a:tableStyleId>{5C22544A-7EE6-4342-B048-85BDC9FD1C3A}</a:tableStyleId>
              </a:tblPr>
              <a:tblGrid>
                <a:gridCol w="609569">
                  <a:extLst>
                    <a:ext uri="{9D8B030D-6E8A-4147-A177-3AD203B41FA5}">
                      <a16:colId xmlns:a16="http://schemas.microsoft.com/office/drawing/2014/main" val="955589649"/>
                    </a:ext>
                  </a:extLst>
                </a:gridCol>
              </a:tblGrid>
              <a:tr h="219075">
                <a:tc>
                  <a:txBody>
                    <a:bodyPr/>
                    <a:lstStyle/>
                    <a:p>
                      <a:pPr algn="ctr" fontAlgn="base"/>
                      <a:r>
                        <a:rPr lang="en-US" sz="900" b="0" i="0" u="none" strike="noStrike">
                          <a:solidFill>
                            <a:srgbClr val="1F1F1F"/>
                          </a:solidFill>
                          <a:effectLst/>
                          <a:latin typeface="Calibri" panose="020F0502020204030204" pitchFamily="34" charset="0"/>
                        </a:rPr>
                        <a:t>2.1369</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6668301"/>
                  </a:ext>
                </a:extLst>
              </a:tr>
              <a:tr h="219075">
                <a:tc>
                  <a:txBody>
                    <a:bodyPr/>
                    <a:lstStyle/>
                    <a:p>
                      <a:pPr algn="ctr" fontAlgn="base"/>
                      <a:r>
                        <a:rPr lang="en-US" sz="900" b="0" i="0" u="none" strike="noStrike">
                          <a:solidFill>
                            <a:srgbClr val="1F1F1F"/>
                          </a:solidFill>
                          <a:effectLst/>
                          <a:latin typeface="Calibri" panose="020F0502020204030204" pitchFamily="34" charset="0"/>
                        </a:rPr>
                        <a:t>-2.1429</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1772211"/>
                  </a:ext>
                </a:extLst>
              </a:tr>
              <a:tr h="219075">
                <a:tc>
                  <a:txBody>
                    <a:bodyPr/>
                    <a:lstStyle/>
                    <a:p>
                      <a:pPr algn="ctr" fontAlgn="base"/>
                      <a:r>
                        <a:rPr lang="en-US" sz="900" b="0" i="0" u="none" strike="noStrike">
                          <a:solidFill>
                            <a:srgbClr val="1F1F1F"/>
                          </a:solidFill>
                          <a:effectLst/>
                          <a:latin typeface="Calibri" panose="020F0502020204030204" pitchFamily="34" charset="0"/>
                        </a:rPr>
                        <a:t>-0.2866</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9588770"/>
                  </a:ext>
                </a:extLst>
              </a:tr>
            </a:tbl>
          </a:graphicData>
        </a:graphic>
      </p:graphicFrame>
      <p:graphicFrame>
        <p:nvGraphicFramePr>
          <p:cNvPr id="54" name="Table 53">
            <a:extLst>
              <a:ext uri="{FF2B5EF4-FFF2-40B4-BE49-F238E27FC236}">
                <a16:creationId xmlns:a16="http://schemas.microsoft.com/office/drawing/2014/main" id="{A0D3FAC8-9F39-6709-7078-0016F6D9E8FF}"/>
              </a:ext>
            </a:extLst>
          </p:cNvPr>
          <p:cNvGraphicFramePr>
            <a:graphicFrameLocks noGrp="1"/>
          </p:cNvGraphicFramePr>
          <p:nvPr>
            <p:extLst>
              <p:ext uri="{D42A27DB-BD31-4B8C-83A1-F6EECF244321}">
                <p14:modId xmlns:p14="http://schemas.microsoft.com/office/powerpoint/2010/main" val="730211856"/>
              </p:ext>
            </p:extLst>
          </p:nvPr>
        </p:nvGraphicFramePr>
        <p:xfrm>
          <a:off x="6874808" y="3120837"/>
          <a:ext cx="609600" cy="685800"/>
        </p:xfrm>
        <a:graphic>
          <a:graphicData uri="http://schemas.openxmlformats.org/drawingml/2006/table">
            <a:tbl>
              <a:tblPr firstRow="1" bandRow="1">
                <a:tableStyleId>{5C22544A-7EE6-4342-B048-85BDC9FD1C3A}</a:tableStyleId>
              </a:tblPr>
              <a:tblGrid>
                <a:gridCol w="609600">
                  <a:extLst>
                    <a:ext uri="{9D8B030D-6E8A-4147-A177-3AD203B41FA5}">
                      <a16:colId xmlns:a16="http://schemas.microsoft.com/office/drawing/2014/main" val="3027859266"/>
                    </a:ext>
                  </a:extLst>
                </a:gridCol>
              </a:tblGrid>
              <a:tr h="219075">
                <a:tc>
                  <a:txBody>
                    <a:bodyPr/>
                    <a:lstStyle/>
                    <a:p>
                      <a:pPr algn="ctr" fontAlgn="base"/>
                      <a:r>
                        <a:rPr lang="en-US" sz="900" b="0" i="0" u="none" strike="noStrike">
                          <a:solidFill>
                            <a:srgbClr val="1F1F1F"/>
                          </a:solidFill>
                          <a:effectLst/>
                          <a:latin typeface="Calibri" panose="020F0502020204030204" pitchFamily="34" charset="0"/>
                        </a:rPr>
                        <a:t>-0.0536</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0347049"/>
                  </a:ext>
                </a:extLst>
              </a:tr>
              <a:tr h="219075">
                <a:tc>
                  <a:txBody>
                    <a:bodyPr/>
                    <a:lstStyle/>
                    <a:p>
                      <a:pPr algn="ctr" fontAlgn="base"/>
                      <a:r>
                        <a:rPr lang="en-US" sz="900" b="0" i="0" u="none" strike="noStrike">
                          <a:solidFill>
                            <a:srgbClr val="1F1F1F"/>
                          </a:solidFill>
                          <a:effectLst/>
                          <a:latin typeface="Calibri" panose="020F0502020204030204" pitchFamily="34" charset="0"/>
                        </a:rPr>
                        <a:t>-1.8063</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65979404"/>
                  </a:ext>
                </a:extLst>
              </a:tr>
              <a:tr h="219075">
                <a:tc>
                  <a:txBody>
                    <a:bodyPr/>
                    <a:lstStyle/>
                    <a:p>
                      <a:pPr algn="ctr" fontAlgn="base"/>
                      <a:r>
                        <a:rPr lang="en-US" sz="900" b="0" i="0" u="none" strike="noStrike">
                          <a:solidFill>
                            <a:srgbClr val="1F1F1F"/>
                          </a:solidFill>
                          <a:effectLst/>
                          <a:latin typeface="Calibri" panose="020F0502020204030204" pitchFamily="34" charset="0"/>
                        </a:rPr>
                        <a:t>1.8440</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2462106"/>
                  </a:ext>
                </a:extLst>
              </a:tr>
            </a:tbl>
          </a:graphicData>
        </a:graphic>
      </p:graphicFrame>
      <p:graphicFrame>
        <p:nvGraphicFramePr>
          <p:cNvPr id="56" name="Table 55">
            <a:extLst>
              <a:ext uri="{FF2B5EF4-FFF2-40B4-BE49-F238E27FC236}">
                <a16:creationId xmlns:a16="http://schemas.microsoft.com/office/drawing/2014/main" id="{C991BD9F-632E-FE86-2ADF-02ECFDA41FDD}"/>
              </a:ext>
            </a:extLst>
          </p:cNvPr>
          <p:cNvGraphicFramePr>
            <a:graphicFrameLocks noGrp="1"/>
          </p:cNvGraphicFramePr>
          <p:nvPr>
            <p:extLst>
              <p:ext uri="{D42A27DB-BD31-4B8C-83A1-F6EECF244321}">
                <p14:modId xmlns:p14="http://schemas.microsoft.com/office/powerpoint/2010/main" val="865361886"/>
              </p:ext>
            </p:extLst>
          </p:nvPr>
        </p:nvGraphicFramePr>
        <p:xfrm>
          <a:off x="6880411" y="4191000"/>
          <a:ext cx="591670" cy="734610"/>
        </p:xfrm>
        <a:graphic>
          <a:graphicData uri="http://schemas.openxmlformats.org/drawingml/2006/table">
            <a:tbl>
              <a:tblPr firstRow="1" bandRow="1">
                <a:tableStyleId>{5C22544A-7EE6-4342-B048-85BDC9FD1C3A}</a:tableStyleId>
              </a:tblPr>
              <a:tblGrid>
                <a:gridCol w="591670">
                  <a:extLst>
                    <a:ext uri="{9D8B030D-6E8A-4147-A177-3AD203B41FA5}">
                      <a16:colId xmlns:a16="http://schemas.microsoft.com/office/drawing/2014/main" val="3230658744"/>
                    </a:ext>
                  </a:extLst>
                </a:gridCol>
              </a:tblGrid>
              <a:tr h="244870">
                <a:tc>
                  <a:txBody>
                    <a:bodyPr/>
                    <a:lstStyle/>
                    <a:p>
                      <a:pPr algn="ctr" fontAlgn="base"/>
                      <a:r>
                        <a:rPr lang="en-US" sz="900" b="0" i="0" u="none" strike="noStrike">
                          <a:solidFill>
                            <a:srgbClr val="1F1F1F"/>
                          </a:solidFill>
                          <a:effectLst/>
                          <a:latin typeface="Calibri" panose="020F0502020204030204" pitchFamily="34" charset="0"/>
                        </a:rPr>
                        <a:t>1.6740</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01312118"/>
                  </a:ext>
                </a:extLst>
              </a:tr>
              <a:tr h="244870">
                <a:tc>
                  <a:txBody>
                    <a:bodyPr/>
                    <a:lstStyle/>
                    <a:p>
                      <a:pPr algn="ctr" fontAlgn="base"/>
                      <a:r>
                        <a:rPr lang="en-US" sz="900" b="0" i="0" u="none" strike="noStrike">
                          <a:solidFill>
                            <a:srgbClr val="1F1F1F"/>
                          </a:solidFill>
                          <a:effectLst/>
                          <a:latin typeface="Calibri" panose="020F0502020204030204" pitchFamily="34" charset="0"/>
                        </a:rPr>
                        <a:t>-1.9973</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15531574"/>
                  </a:ext>
                </a:extLst>
              </a:tr>
              <a:tr h="244870">
                <a:tc>
                  <a:txBody>
                    <a:bodyPr/>
                    <a:lstStyle/>
                    <a:p>
                      <a:pPr algn="ctr" fontAlgn="base"/>
                      <a:r>
                        <a:rPr lang="en-US" sz="900" b="0" i="0" u="none" strike="noStrike">
                          <a:solidFill>
                            <a:srgbClr val="1F1F1F"/>
                          </a:solidFill>
                          <a:effectLst/>
                          <a:latin typeface="Calibri" panose="020F0502020204030204" pitchFamily="34" charset="0"/>
                        </a:rPr>
                        <a:t>-0.1269</a:t>
                      </a:r>
                      <a:endParaRPr lang="en-US" b="0" i="0">
                        <a:solidFill>
                          <a:srgbClr val="000000"/>
                        </a:solidFill>
                        <a:effectLst/>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24197363"/>
                  </a:ext>
                </a:extLst>
              </a:tr>
            </a:tbl>
          </a:graphicData>
        </a:graphic>
      </p:graphicFrame>
      <p:graphicFrame>
        <p:nvGraphicFramePr>
          <p:cNvPr id="58" name="Table 57">
            <a:extLst>
              <a:ext uri="{FF2B5EF4-FFF2-40B4-BE49-F238E27FC236}">
                <a16:creationId xmlns:a16="http://schemas.microsoft.com/office/drawing/2014/main" id="{26AF822B-B8DC-530E-7652-51B4177EFEE9}"/>
              </a:ext>
            </a:extLst>
          </p:cNvPr>
          <p:cNvGraphicFramePr>
            <a:graphicFrameLocks noGrp="1"/>
          </p:cNvGraphicFramePr>
          <p:nvPr>
            <p:extLst>
              <p:ext uri="{D42A27DB-BD31-4B8C-83A1-F6EECF244321}">
                <p14:modId xmlns:p14="http://schemas.microsoft.com/office/powerpoint/2010/main" val="2869092072"/>
              </p:ext>
            </p:extLst>
          </p:nvPr>
        </p:nvGraphicFramePr>
        <p:xfrm>
          <a:off x="6880411" y="5322794"/>
          <a:ext cx="618562" cy="707802"/>
        </p:xfrm>
        <a:graphic>
          <a:graphicData uri="http://schemas.openxmlformats.org/drawingml/2006/table">
            <a:tbl>
              <a:tblPr firstRow="1" bandRow="1">
                <a:tableStyleId>{5C22544A-7EE6-4342-B048-85BDC9FD1C3A}</a:tableStyleId>
              </a:tblPr>
              <a:tblGrid>
                <a:gridCol w="618562">
                  <a:extLst>
                    <a:ext uri="{9D8B030D-6E8A-4147-A177-3AD203B41FA5}">
                      <a16:colId xmlns:a16="http://schemas.microsoft.com/office/drawing/2014/main" val="3376836571"/>
                    </a:ext>
                  </a:extLst>
                </a:gridCol>
              </a:tblGrid>
              <a:tr h="235934">
                <a:tc>
                  <a:txBody>
                    <a:bodyPr/>
                    <a:lstStyle/>
                    <a:p>
                      <a:pPr algn="ctr" fontAlgn="base"/>
                      <a:r>
                        <a:rPr lang="en-US" sz="900" b="0" i="0" u="none" strike="noStrike">
                          <a:solidFill>
                            <a:srgbClr val="1F1F1F"/>
                          </a:solidFill>
                          <a:effectLst/>
                          <a:latin typeface="Calibri"/>
                        </a:rPr>
                        <a:t>1.6740</a:t>
                      </a:r>
                      <a:endParaRPr lang="en-US" b="0" i="0">
                        <a:solidFill>
                          <a:srgbClr val="000000"/>
                        </a:solidFill>
                        <a:effectLst/>
                        <a:latin typeface="Calibri"/>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9725171"/>
                  </a:ext>
                </a:extLst>
              </a:tr>
              <a:tr h="235934">
                <a:tc>
                  <a:txBody>
                    <a:bodyPr/>
                    <a:lstStyle/>
                    <a:p>
                      <a:pPr algn="ctr" fontAlgn="base"/>
                      <a:r>
                        <a:rPr lang="en-US" sz="900" b="0" i="0" u="none" strike="noStrike">
                          <a:solidFill>
                            <a:srgbClr val="1F1F1F"/>
                          </a:solidFill>
                          <a:effectLst/>
                          <a:latin typeface="Calibri"/>
                        </a:rPr>
                        <a:t>-1.9973</a:t>
                      </a:r>
                      <a:endParaRPr lang="en-US" b="0" i="0">
                        <a:solidFill>
                          <a:srgbClr val="000000"/>
                        </a:solidFill>
                        <a:effectLst/>
                        <a:latin typeface="Calibri"/>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65308239"/>
                  </a:ext>
                </a:extLst>
              </a:tr>
              <a:tr h="235934">
                <a:tc>
                  <a:txBody>
                    <a:bodyPr/>
                    <a:lstStyle/>
                    <a:p>
                      <a:pPr algn="ctr" fontAlgn="base"/>
                      <a:r>
                        <a:rPr lang="en-US" sz="900" b="0" i="0" u="none" strike="noStrike">
                          <a:solidFill>
                            <a:srgbClr val="1F1F1F"/>
                          </a:solidFill>
                          <a:effectLst/>
                          <a:latin typeface="Calibri"/>
                        </a:rPr>
                        <a:t>-0.1269</a:t>
                      </a:r>
                      <a:endParaRPr lang="en-US" b="0" i="0">
                        <a:solidFill>
                          <a:srgbClr val="000000"/>
                        </a:solidFill>
                        <a:effectLst/>
                        <a:latin typeface="Calibri"/>
                      </a:endParaRPr>
                    </a:p>
                  </a:txBody>
                  <a:tcPr>
                    <a:lnL w="13487" cap="flat" cmpd="sng" algn="ctr">
                      <a:solidFill>
                        <a:srgbClr val="000000"/>
                      </a:solidFill>
                      <a:prstDash val="solid"/>
                      <a:round/>
                      <a:headEnd type="none" w="med" len="med"/>
                      <a:tailEnd type="none" w="med" len="med"/>
                    </a:lnL>
                    <a:lnR w="13487" cap="flat" cmpd="sng" algn="ctr">
                      <a:solidFill>
                        <a:srgbClr val="000000"/>
                      </a:solidFill>
                      <a:prstDash val="solid"/>
                      <a:round/>
                      <a:headEnd type="none" w="med" len="med"/>
                      <a:tailEnd type="none" w="med" len="med"/>
                    </a:lnR>
                    <a:lnT w="13487" cap="flat" cmpd="sng" algn="ctr">
                      <a:solidFill>
                        <a:srgbClr val="000000"/>
                      </a:solidFill>
                      <a:prstDash val="solid"/>
                      <a:round/>
                      <a:headEnd type="none" w="med" len="med"/>
                      <a:tailEnd type="none" w="med" len="med"/>
                    </a:lnT>
                    <a:lnB w="13487"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21655456"/>
                  </a:ext>
                </a:extLst>
              </a:tr>
            </a:tbl>
          </a:graphicData>
        </a:graphic>
      </p:graphicFrame>
      <p:sp>
        <p:nvSpPr>
          <p:cNvPr id="9" name="Oval 8">
            <a:extLst>
              <a:ext uri="{FF2B5EF4-FFF2-40B4-BE49-F238E27FC236}">
                <a16:creationId xmlns:a16="http://schemas.microsoft.com/office/drawing/2014/main" id="{06C6D74D-6DD8-67E7-831A-CD3E3A9B2249}"/>
              </a:ext>
            </a:extLst>
          </p:cNvPr>
          <p:cNvSpPr/>
          <p:nvPr/>
        </p:nvSpPr>
        <p:spPr>
          <a:xfrm>
            <a:off x="4503987" y="5403239"/>
            <a:ext cx="1578543" cy="465311"/>
          </a:xfrm>
          <a:prstGeom prst="ellipse">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ea typeface="Calibri"/>
                <a:cs typeface="Calibri"/>
              </a:rPr>
              <a:t>Model 4</a:t>
            </a:r>
            <a:endParaRPr lang="en-US" sz="1200"/>
          </a:p>
        </p:txBody>
      </p:sp>
      <p:sp>
        <p:nvSpPr>
          <p:cNvPr id="8" name="Oval 7">
            <a:extLst>
              <a:ext uri="{FF2B5EF4-FFF2-40B4-BE49-F238E27FC236}">
                <a16:creationId xmlns:a16="http://schemas.microsoft.com/office/drawing/2014/main" id="{31F41924-0982-BC3E-E499-A2D2390A4E5D}"/>
              </a:ext>
            </a:extLst>
          </p:cNvPr>
          <p:cNvSpPr/>
          <p:nvPr/>
        </p:nvSpPr>
        <p:spPr>
          <a:xfrm>
            <a:off x="4503986" y="4309483"/>
            <a:ext cx="1578543" cy="465311"/>
          </a:xfrm>
          <a:prstGeom prst="ellipse">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ea typeface="Calibri"/>
                <a:cs typeface="Calibri"/>
              </a:rPr>
              <a:t>Model 3</a:t>
            </a:r>
            <a:endParaRPr lang="en-US" sz="1200"/>
          </a:p>
        </p:txBody>
      </p:sp>
      <p:sp>
        <p:nvSpPr>
          <p:cNvPr id="6" name="Oval 5">
            <a:extLst>
              <a:ext uri="{FF2B5EF4-FFF2-40B4-BE49-F238E27FC236}">
                <a16:creationId xmlns:a16="http://schemas.microsoft.com/office/drawing/2014/main" id="{BBF5705F-6DB6-803E-07AD-79DA39D8FA3D}"/>
              </a:ext>
            </a:extLst>
          </p:cNvPr>
          <p:cNvSpPr/>
          <p:nvPr/>
        </p:nvSpPr>
        <p:spPr>
          <a:xfrm>
            <a:off x="4503986" y="3231279"/>
            <a:ext cx="1578543" cy="465311"/>
          </a:xfrm>
          <a:prstGeom prst="ellipse">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ea typeface="Calibri"/>
                <a:cs typeface="Calibri"/>
              </a:rPr>
              <a:t>Base model</a:t>
            </a:r>
            <a:endParaRPr lang="en-US" sz="1200" err="1"/>
          </a:p>
        </p:txBody>
      </p:sp>
      <p:sp>
        <p:nvSpPr>
          <p:cNvPr id="7" name="Oval 6">
            <a:extLst>
              <a:ext uri="{FF2B5EF4-FFF2-40B4-BE49-F238E27FC236}">
                <a16:creationId xmlns:a16="http://schemas.microsoft.com/office/drawing/2014/main" id="{9D18862C-7AE4-A8C2-65D8-3D88E148D192}"/>
              </a:ext>
            </a:extLst>
          </p:cNvPr>
          <p:cNvSpPr/>
          <p:nvPr/>
        </p:nvSpPr>
        <p:spPr>
          <a:xfrm>
            <a:off x="4503986" y="2132341"/>
            <a:ext cx="1578543" cy="465311"/>
          </a:xfrm>
          <a:prstGeom prst="ellipse">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200">
                <a:ea typeface="Calibri"/>
                <a:cs typeface="Calibri"/>
              </a:rPr>
              <a:t>Model 2</a:t>
            </a:r>
            <a:endParaRPr lang="en-US" sz="1200"/>
          </a:p>
        </p:txBody>
      </p:sp>
      <p:graphicFrame>
        <p:nvGraphicFramePr>
          <p:cNvPr id="17" name="Table 16">
            <a:extLst>
              <a:ext uri="{FF2B5EF4-FFF2-40B4-BE49-F238E27FC236}">
                <a16:creationId xmlns:a16="http://schemas.microsoft.com/office/drawing/2014/main" id="{91C12AD3-BB94-51BD-B487-56754D6F8643}"/>
              </a:ext>
            </a:extLst>
          </p:cNvPr>
          <p:cNvGraphicFramePr>
            <a:graphicFrameLocks noGrp="1"/>
          </p:cNvGraphicFramePr>
          <p:nvPr>
            <p:extLst>
              <p:ext uri="{D42A27DB-BD31-4B8C-83A1-F6EECF244321}">
                <p14:modId xmlns:p14="http://schemas.microsoft.com/office/powerpoint/2010/main" val="201054593"/>
              </p:ext>
            </p:extLst>
          </p:nvPr>
        </p:nvGraphicFramePr>
        <p:xfrm>
          <a:off x="266074" y="3996894"/>
          <a:ext cx="2837198" cy="1932327"/>
        </p:xfrm>
        <a:graphic>
          <a:graphicData uri="http://schemas.openxmlformats.org/drawingml/2006/table">
            <a:tbl>
              <a:tblPr firstRow="1" bandRow="1">
                <a:tableStyleId>{5C22544A-7EE6-4342-B048-85BDC9FD1C3A}</a:tableStyleId>
              </a:tblPr>
              <a:tblGrid>
                <a:gridCol w="1311128">
                  <a:extLst>
                    <a:ext uri="{9D8B030D-6E8A-4147-A177-3AD203B41FA5}">
                      <a16:colId xmlns:a16="http://schemas.microsoft.com/office/drawing/2014/main" val="3756675952"/>
                    </a:ext>
                  </a:extLst>
                </a:gridCol>
                <a:gridCol w="1526070">
                  <a:extLst>
                    <a:ext uri="{9D8B030D-6E8A-4147-A177-3AD203B41FA5}">
                      <a16:colId xmlns:a16="http://schemas.microsoft.com/office/drawing/2014/main" val="1959962284"/>
                    </a:ext>
                  </a:extLst>
                </a:gridCol>
              </a:tblGrid>
              <a:tr h="377161">
                <a:tc>
                  <a:txBody>
                    <a:bodyPr/>
                    <a:lstStyle/>
                    <a:p>
                      <a:r>
                        <a:rPr lang="en-US" sz="1400" b="0">
                          <a:solidFill>
                            <a:schemeClr val="tx1"/>
                          </a:solidFill>
                        </a:rPr>
                        <a:t>Threshold</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400" b="0">
                          <a:solidFill>
                            <a:schemeClr val="tx1"/>
                          </a:solidFill>
                        </a:rPr>
                        <a:t>Accuracy (%)</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508861414"/>
                  </a:ext>
                </a:extLst>
              </a:tr>
              <a:tr h="290137">
                <a:tc>
                  <a:txBody>
                    <a:bodyPr/>
                    <a:lstStyle/>
                    <a:p>
                      <a:pPr lvl="0">
                        <a:buNone/>
                      </a:pPr>
                      <a:r>
                        <a:rPr lang="en-US" sz="1400">
                          <a:solidFill>
                            <a:schemeClr val="tx1"/>
                          </a:solidFill>
                        </a:rPr>
                        <a:t>0</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r>
                        <a:rPr lang="en-US" sz="1400">
                          <a:solidFill>
                            <a:schemeClr val="tx1"/>
                          </a:solidFill>
                        </a:rPr>
                        <a:t>79.5</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6856655"/>
                  </a:ext>
                </a:extLst>
              </a:tr>
              <a:tr h="290137">
                <a:tc>
                  <a:txBody>
                    <a:bodyPr/>
                    <a:lstStyle/>
                    <a:p>
                      <a:pPr lvl="0">
                        <a:buNone/>
                      </a:pPr>
                      <a:r>
                        <a:rPr lang="en-US" sz="1400" b="0" i="0" u="none" strike="noStrike" noProof="0">
                          <a:solidFill>
                            <a:schemeClr val="tx1"/>
                          </a:solidFill>
                          <a:latin typeface="Univers Light"/>
                        </a:rPr>
                        <a:t>0.5</a:t>
                      </a:r>
                      <a:endParaRPr lang="en-US" sz="14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400">
                          <a:solidFill>
                            <a:schemeClr val="tx1"/>
                          </a:solidFill>
                        </a:rPr>
                        <a:t>79.75</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342927918"/>
                  </a:ext>
                </a:extLst>
              </a:tr>
              <a:tr h="335966">
                <a:tc>
                  <a:txBody>
                    <a:bodyPr/>
                    <a:lstStyle/>
                    <a:p>
                      <a:pPr lvl="0">
                        <a:buNone/>
                      </a:pPr>
                      <a:r>
                        <a:rPr lang="en-US" sz="1400" b="0" i="0" u="none" strike="noStrike" noProof="0">
                          <a:solidFill>
                            <a:schemeClr val="tx1"/>
                          </a:solidFill>
                          <a:latin typeface="Univers Light"/>
                        </a:rPr>
                        <a:t>1</a:t>
                      </a:r>
                      <a:endParaRPr lang="en-US" sz="1400">
                        <a:solidFill>
                          <a:schemeClr val="tx1"/>
                        </a:solidFill>
                      </a:endParaRP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r>
                        <a:rPr lang="en-US" sz="1400">
                          <a:solidFill>
                            <a:schemeClr val="tx1"/>
                          </a:solidFill>
                        </a:rPr>
                        <a:t>77.5</a:t>
                      </a:r>
                    </a:p>
                  </a:txBody>
                  <a:tcPr>
                    <a:lnL w="12700">
                      <a:solidFill>
                        <a:schemeClr val="tx1"/>
                      </a:solidFill>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6634563"/>
                  </a:ext>
                </a:extLst>
              </a:tr>
              <a:tr h="303735">
                <a:tc>
                  <a:txBody>
                    <a:bodyPr/>
                    <a:lstStyle/>
                    <a:p>
                      <a:pPr lvl="0">
                        <a:buNone/>
                      </a:pPr>
                      <a:r>
                        <a:rPr lang="en-US" sz="1400">
                          <a:solidFill>
                            <a:schemeClr val="tx1"/>
                          </a:solidFill>
                        </a:rPr>
                        <a:t>2</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cap="flat" cmpd="sng" algn="ctr">
                      <a:solidFill>
                        <a:schemeClr val="tx1"/>
                      </a:solidFill>
                      <a:prstDash val="solid"/>
                      <a:round/>
                      <a:headEnd type="none" w="med" len="med"/>
                      <a:tailEnd type="none" w="med" len="med"/>
                    </a:lnB>
                    <a:noFill/>
                  </a:tcPr>
                </a:tc>
                <a:tc>
                  <a:txBody>
                    <a:bodyPr/>
                    <a:lstStyle/>
                    <a:p>
                      <a:r>
                        <a:rPr lang="en-US" sz="1400">
                          <a:solidFill>
                            <a:schemeClr val="tx1"/>
                          </a:solidFill>
                        </a:rPr>
                        <a:t>73.0</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5801171"/>
                  </a:ext>
                </a:extLst>
              </a:tr>
              <a:tr h="291605">
                <a:tc>
                  <a:txBody>
                    <a:bodyPr/>
                    <a:lstStyle/>
                    <a:p>
                      <a:pPr lvl="0">
                        <a:buNone/>
                      </a:pPr>
                      <a:r>
                        <a:rPr lang="en-US" sz="1400">
                          <a:solidFill>
                            <a:schemeClr val="tx1"/>
                          </a:solidFill>
                        </a:rPr>
                        <a:t>3</a:t>
                      </a:r>
                    </a:p>
                  </a:txBody>
                  <a:tcP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r>
                        <a:rPr lang="en-US" sz="1400">
                          <a:solidFill>
                            <a:schemeClr val="tx1"/>
                          </a:solidFill>
                        </a:rPr>
                        <a:t>58.13</a:t>
                      </a:r>
                    </a:p>
                  </a:txBody>
                  <a:tcPr>
                    <a:lnL w="12700" cap="flat" cmpd="sng" algn="ctr">
                      <a:solidFill>
                        <a:schemeClr val="tx1"/>
                      </a:solidFill>
                      <a:prstDash val="solid"/>
                      <a:round/>
                      <a:headEnd type="none" w="med" len="med"/>
                      <a:tailEnd type="none" w="med" len="med"/>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584464253"/>
                  </a:ext>
                </a:extLst>
              </a:tr>
            </a:tbl>
          </a:graphicData>
        </a:graphic>
      </p:graphicFrame>
      <p:sp>
        <p:nvSpPr>
          <p:cNvPr id="47" name="TextBox 46">
            <a:extLst>
              <a:ext uri="{FF2B5EF4-FFF2-40B4-BE49-F238E27FC236}">
                <a16:creationId xmlns:a16="http://schemas.microsoft.com/office/drawing/2014/main" id="{AEA305F1-D4B7-7079-08B6-DC175FF9E7A8}"/>
              </a:ext>
            </a:extLst>
          </p:cNvPr>
          <p:cNvSpPr txBox="1"/>
          <p:nvPr/>
        </p:nvSpPr>
        <p:spPr>
          <a:xfrm>
            <a:off x="134338" y="3621971"/>
            <a:ext cx="2557110" cy="369332"/>
          </a:xfrm>
          <a:prstGeom prst="rect">
            <a:avLst/>
          </a:prstGeom>
          <a:noFill/>
        </p:spPr>
        <p:txBody>
          <a:bodyPr wrap="none" rtlCol="0">
            <a:spAutoFit/>
          </a:bodyPr>
          <a:lstStyle/>
          <a:p>
            <a:r>
              <a:rPr lang="en-US"/>
              <a:t>Hyperparameter tuning</a:t>
            </a:r>
          </a:p>
        </p:txBody>
      </p:sp>
    </p:spTree>
    <p:extLst>
      <p:ext uri="{BB962C8B-B14F-4D97-AF65-F5344CB8AC3E}">
        <p14:creationId xmlns:p14="http://schemas.microsoft.com/office/powerpoint/2010/main" val="32669068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50F-C6DA-AACA-1D54-F54A877FAED9}"/>
              </a:ext>
            </a:extLst>
          </p:cNvPr>
          <p:cNvSpPr>
            <a:spLocks noGrp="1"/>
          </p:cNvSpPr>
          <p:nvPr>
            <p:ph type="title"/>
          </p:nvPr>
        </p:nvSpPr>
        <p:spPr>
          <a:xfrm>
            <a:off x="1440575" y="69005"/>
            <a:ext cx="9601200" cy="1309687"/>
          </a:xfrm>
        </p:spPr>
        <p:txBody>
          <a:bodyPr/>
          <a:lstStyle/>
          <a:p>
            <a:pPr algn="ctr"/>
            <a:r>
              <a:rPr lang="en-US"/>
              <a:t>Adversarial training vs MMADD</a:t>
            </a:r>
          </a:p>
        </p:txBody>
      </p:sp>
      <p:sp>
        <p:nvSpPr>
          <p:cNvPr id="4" name="TextBox 3">
            <a:extLst>
              <a:ext uri="{FF2B5EF4-FFF2-40B4-BE49-F238E27FC236}">
                <a16:creationId xmlns:a16="http://schemas.microsoft.com/office/drawing/2014/main" id="{DC9B1277-FAAB-DFFE-B0D2-482903C6481B}"/>
              </a:ext>
            </a:extLst>
          </p:cNvPr>
          <p:cNvSpPr txBox="1"/>
          <p:nvPr/>
        </p:nvSpPr>
        <p:spPr>
          <a:xfrm>
            <a:off x="1297769" y="1508258"/>
            <a:ext cx="9567076" cy="1323439"/>
          </a:xfrm>
          <a:prstGeom prst="rect">
            <a:avLst/>
          </a:prstGeom>
          <a:noFill/>
        </p:spPr>
        <p:txBody>
          <a:bodyPr wrap="square" lIns="91440" tIns="45720" rIns="91440" bIns="45720" anchor="t">
            <a:spAutoFit/>
          </a:bodyPr>
          <a:lstStyle/>
          <a:p>
            <a:r>
              <a:rPr lang="en-US" sz="1600">
                <a:solidFill>
                  <a:srgbClr val="212121"/>
                </a:solidFill>
              </a:rPr>
              <a:t>Premise: The census of </a:t>
            </a:r>
            <a:r>
              <a:rPr lang="en-US" sz="1600">
                <a:solidFill>
                  <a:srgbClr val="212121"/>
                </a:solidFill>
                <a:highlight>
                  <a:srgbClr val="FFFF00"/>
                </a:highlight>
              </a:rPr>
              <a:t>1931</a:t>
            </a:r>
            <a:r>
              <a:rPr lang="en-US" sz="1600">
                <a:solidFill>
                  <a:srgbClr val="212121"/>
                </a:solidFill>
              </a:rPr>
              <a:t> served as an alarm signal for the Malay national consciousness.</a:t>
            </a:r>
          </a:p>
          <a:p>
            <a:r>
              <a:rPr lang="en-US" sz="1600">
                <a:solidFill>
                  <a:srgbClr val="212121"/>
                </a:solidFill>
              </a:rPr>
              <a:t>Hypothesis: The 1931 Malay </a:t>
            </a:r>
            <a:r>
              <a:rPr lang="en-US" sz="1600">
                <a:solidFill>
                  <a:srgbClr val="212121"/>
                </a:solidFill>
                <a:highlight>
                  <a:srgbClr val="FFFF00"/>
                </a:highlight>
              </a:rPr>
              <a:t>census</a:t>
            </a:r>
            <a:r>
              <a:rPr lang="en-US" sz="1600">
                <a:solidFill>
                  <a:srgbClr val="212121"/>
                </a:solidFill>
              </a:rPr>
              <a:t> was an </a:t>
            </a:r>
            <a:r>
              <a:rPr lang="en-US" sz="1600">
                <a:solidFill>
                  <a:srgbClr val="212121"/>
                </a:solidFill>
                <a:highlight>
                  <a:srgbClr val="FFFF00"/>
                </a:highlight>
              </a:rPr>
              <a:t>alarm</a:t>
            </a:r>
            <a:r>
              <a:rPr lang="en-US" sz="1600">
                <a:solidFill>
                  <a:srgbClr val="212121"/>
                </a:solidFill>
              </a:rPr>
              <a:t> bell.</a:t>
            </a:r>
          </a:p>
          <a:p>
            <a:r>
              <a:rPr lang="en-US" sz="1600">
                <a:solidFill>
                  <a:srgbClr val="212121"/>
                </a:solidFill>
              </a:rPr>
              <a:t>Ground Truth: </a:t>
            </a:r>
            <a:r>
              <a:rPr lang="en-US" sz="1600">
                <a:solidFill>
                  <a:schemeClr val="accent4">
                    <a:lumMod val="75000"/>
                  </a:schemeClr>
                </a:solidFill>
              </a:rPr>
              <a:t>Entailment</a:t>
            </a:r>
            <a:r>
              <a:rPr lang="en-US" sz="1600">
                <a:solidFill>
                  <a:srgbClr val="212121"/>
                </a:solidFill>
              </a:rPr>
              <a:t>, Model Output: </a:t>
            </a:r>
            <a:r>
              <a:rPr lang="en-US" sz="1600">
                <a:solidFill>
                  <a:srgbClr val="FF0000"/>
                </a:solidFill>
                <a:effectLst/>
              </a:rPr>
              <a:t>Contradiction, </a:t>
            </a:r>
            <a:r>
              <a:rPr lang="en-US" sz="1600">
                <a:solidFill>
                  <a:srgbClr val="212121"/>
                </a:solidFill>
              </a:rPr>
              <a:t>MMADD Output: </a:t>
            </a:r>
            <a:r>
              <a:rPr lang="en-US" sz="1600">
                <a:solidFill>
                  <a:schemeClr val="accent4">
                    <a:lumMod val="75000"/>
                  </a:schemeClr>
                </a:solidFill>
              </a:rPr>
              <a:t>Entailment</a:t>
            </a:r>
          </a:p>
          <a:p>
            <a:endParaRPr lang="en-US" sz="1600">
              <a:solidFill>
                <a:schemeClr val="accent4">
                  <a:lumMod val="75000"/>
                </a:schemeClr>
              </a:solidFill>
              <a:effectLst/>
            </a:endParaRPr>
          </a:p>
          <a:p>
            <a:endParaRPr lang="en-US" sz="1600">
              <a:solidFill>
                <a:srgbClr val="FF0000"/>
              </a:solidFill>
              <a:effectLst/>
            </a:endParaRPr>
          </a:p>
        </p:txBody>
      </p:sp>
      <p:graphicFrame>
        <p:nvGraphicFramePr>
          <p:cNvPr id="3" name="Content Placeholder 4">
            <a:extLst>
              <a:ext uri="{FF2B5EF4-FFF2-40B4-BE49-F238E27FC236}">
                <a16:creationId xmlns:a16="http://schemas.microsoft.com/office/drawing/2014/main" id="{8ABA9BC4-7A27-75E6-1075-3B82853F8BDE}"/>
              </a:ext>
            </a:extLst>
          </p:cNvPr>
          <p:cNvGraphicFramePr>
            <a:graphicFrameLocks noGrp="1"/>
          </p:cNvGraphicFramePr>
          <p:nvPr>
            <p:ph idx="1"/>
            <p:extLst>
              <p:ext uri="{D42A27DB-BD31-4B8C-83A1-F6EECF244321}">
                <p14:modId xmlns:p14="http://schemas.microsoft.com/office/powerpoint/2010/main" val="65588968"/>
              </p:ext>
            </p:extLst>
          </p:nvPr>
        </p:nvGraphicFramePr>
        <p:xfrm>
          <a:off x="1327155" y="2817945"/>
          <a:ext cx="9601184" cy="1897380"/>
        </p:xfrm>
        <a:graphic>
          <a:graphicData uri="http://schemas.openxmlformats.org/drawingml/2006/table">
            <a:tbl>
              <a:tblPr firstRow="1" bandRow="1">
                <a:tableStyleId>{5C22544A-7EE6-4342-B048-85BDC9FD1C3A}</a:tableStyleId>
              </a:tblPr>
              <a:tblGrid>
                <a:gridCol w="1386513">
                  <a:extLst>
                    <a:ext uri="{9D8B030D-6E8A-4147-A177-3AD203B41FA5}">
                      <a16:colId xmlns:a16="http://schemas.microsoft.com/office/drawing/2014/main" val="3674304981"/>
                    </a:ext>
                  </a:extLst>
                </a:gridCol>
                <a:gridCol w="2030278">
                  <a:extLst>
                    <a:ext uri="{9D8B030D-6E8A-4147-A177-3AD203B41FA5}">
                      <a16:colId xmlns:a16="http://schemas.microsoft.com/office/drawing/2014/main" val="558473376"/>
                    </a:ext>
                  </a:extLst>
                </a:gridCol>
                <a:gridCol w="2106305">
                  <a:extLst>
                    <a:ext uri="{9D8B030D-6E8A-4147-A177-3AD203B41FA5}">
                      <a16:colId xmlns:a16="http://schemas.microsoft.com/office/drawing/2014/main" val="4016493672"/>
                    </a:ext>
                  </a:extLst>
                </a:gridCol>
                <a:gridCol w="2123268">
                  <a:extLst>
                    <a:ext uri="{9D8B030D-6E8A-4147-A177-3AD203B41FA5}">
                      <a16:colId xmlns:a16="http://schemas.microsoft.com/office/drawing/2014/main" val="2700327286"/>
                    </a:ext>
                  </a:extLst>
                </a:gridCol>
                <a:gridCol w="1954820">
                  <a:extLst>
                    <a:ext uri="{9D8B030D-6E8A-4147-A177-3AD203B41FA5}">
                      <a16:colId xmlns:a16="http://schemas.microsoft.com/office/drawing/2014/main" val="1098566054"/>
                    </a:ext>
                  </a:extLst>
                </a:gridCol>
              </a:tblGrid>
              <a:tr h="200025">
                <a:tc>
                  <a:txBody>
                    <a:bodyPr/>
                    <a:lstStyle/>
                    <a:p>
                      <a:pPr rtl="0" fontAlgn="b"/>
                      <a:r>
                        <a:rPr lang="en-US" sz="1600" b="1">
                          <a:solidFill>
                            <a:schemeClr val="tx1"/>
                          </a:solidFill>
                          <a:effectLst/>
                        </a:rPr>
                        <a:t>Attack</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600" b="1">
                          <a:solidFill>
                            <a:schemeClr val="tx1"/>
                          </a:solidFill>
                          <a:effectLst/>
                        </a:rPr>
                        <a:t>Changes</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600" b="1">
                          <a:solidFill>
                            <a:schemeClr val="tx1"/>
                          </a:solidFill>
                          <a:effectLst/>
                        </a:rPr>
                        <a:t>Output after Attack</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600" b="1">
                          <a:solidFill>
                            <a:schemeClr val="tx1"/>
                          </a:solidFill>
                          <a:effectLst/>
                        </a:rPr>
                        <a:t>Adversarial Defense</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rtl="0" fontAlgn="b"/>
                      <a:r>
                        <a:rPr lang="en-US" sz="1600" b="1">
                          <a:solidFill>
                            <a:schemeClr val="tx1"/>
                          </a:solidFill>
                          <a:effectLst/>
                        </a:rPr>
                        <a:t>MMADD Defense</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4223909248"/>
                  </a:ext>
                </a:extLst>
              </a:tr>
              <a:tr h="200025">
                <a:tc>
                  <a:txBody>
                    <a:bodyPr/>
                    <a:lstStyle/>
                    <a:p>
                      <a:pPr lvl="0">
                        <a:buNone/>
                      </a:pPr>
                      <a:r>
                        <a:rPr lang="en-US" sz="1600" b="1" i="0" u="none" strike="noStrike" noProof="0">
                          <a:solidFill>
                            <a:schemeClr val="tx1"/>
                          </a:solidFill>
                          <a:effectLst/>
                          <a:latin typeface="Univers Light"/>
                        </a:rPr>
                        <a:t>Textfooler</a:t>
                      </a:r>
                      <a:endParaRPr lang="en-US" sz="1600" err="1"/>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[[alarm]] =&gt; [[sirens]]</a:t>
                      </a:r>
                    </a:p>
                  </a:txBody>
                  <a:tcPr marL="28575" marR="28575" marT="19050" marB="19050">
                    <a:lnL w="9525" cap="flat" cmpd="sng" algn="ctr">
                      <a:solidFill>
                        <a:srgbClr val="CCCCCC"/>
                      </a:solidFill>
                      <a:prstDash val="solid"/>
                      <a:round/>
                      <a:headEnd type="none" w="med" len="med"/>
                      <a:tailEnd type="none" w="med" len="med"/>
                    </a:lnL>
                    <a:lnR w="9524">
                      <a:solidFill>
                        <a:srgbClr val="CCCCCC"/>
                      </a:solidFill>
                    </a:lnR>
                    <a:lnT w="9524">
                      <a:solidFill>
                        <a:srgbClr val="CCCCCC"/>
                      </a:solidFill>
                    </a:lnT>
                    <a:lnB w="9524">
                      <a:solidFill>
                        <a:srgbClr val="CCCCCC"/>
                      </a:solidFill>
                    </a:lnB>
                    <a:noFill/>
                  </a:tcPr>
                </a:tc>
                <a:tc>
                  <a:txBody>
                    <a:bodyPr/>
                    <a:lstStyle/>
                    <a:p>
                      <a:pPr rtl="0" fontAlgn="b"/>
                      <a:r>
                        <a:rPr lang="en-US" sz="1600">
                          <a:solidFill>
                            <a:srgbClr val="FF0000"/>
                          </a:solidFill>
                          <a:effectLst/>
                        </a:rPr>
                        <a:t>Contradiction</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rgbClr val="FF0000"/>
                          </a:solidFill>
                          <a:effectLst/>
                        </a:rPr>
                        <a:t>Contradiction</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chemeClr val="accent4">
                              <a:lumMod val="75000"/>
                            </a:schemeClr>
                          </a:solidFill>
                        </a:rPr>
                        <a:t>Entailment</a:t>
                      </a:r>
                      <a:endParaRPr lang="en-US" sz="16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511198658"/>
                  </a:ext>
                </a:extLst>
              </a:tr>
              <a:tr h="200025">
                <a:tc>
                  <a:txBody>
                    <a:bodyPr/>
                    <a:lstStyle/>
                    <a:p>
                      <a:pPr lvl="0">
                        <a:buNone/>
                      </a:pPr>
                      <a:r>
                        <a:rPr lang="en-US" sz="1600" b="1">
                          <a:solidFill>
                            <a:schemeClr val="tx1"/>
                          </a:solidFill>
                          <a:effectLst/>
                        </a:rPr>
                        <a:t>Textbugger</a:t>
                      </a:r>
                      <a:endParaRPr lang="en-US" sz="1600" err="1">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[[1931]] =&gt; [[</a:t>
                      </a:r>
                      <a:r>
                        <a:rPr lang="en-US" sz="1600"/>
                        <a:t>19Ʒ1</a:t>
                      </a:r>
                      <a:r>
                        <a:rPr lang="en-US" sz="1600">
                          <a:solidFill>
                            <a:schemeClr val="tx1"/>
                          </a:solidFill>
                          <a:effectLst/>
                        </a:rPr>
                        <a:t>]]</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Contradiction</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chemeClr val="accent4">
                              <a:lumMod val="75000"/>
                            </a:schemeClr>
                          </a:solidFill>
                        </a:rPr>
                        <a:t>Entailment</a:t>
                      </a:r>
                      <a:endParaRPr lang="en-US" sz="16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chemeClr val="accent4">
                              <a:lumMod val="75000"/>
                            </a:schemeClr>
                          </a:solidFill>
                        </a:rPr>
                        <a:t>Entailment</a:t>
                      </a:r>
                      <a:endParaRPr lang="en-US" sz="16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80603926"/>
                  </a:ext>
                </a:extLst>
              </a:tr>
              <a:tr h="200025">
                <a:tc>
                  <a:txBody>
                    <a:bodyPr/>
                    <a:lstStyle/>
                    <a:p>
                      <a:pPr lvl="0">
                        <a:buNone/>
                      </a:pPr>
                      <a:r>
                        <a:rPr lang="en-US" sz="1600" b="1">
                          <a:solidFill>
                            <a:schemeClr val="tx1"/>
                          </a:solidFill>
                          <a:effectLst/>
                        </a:rPr>
                        <a:t>Deepwordbug</a:t>
                      </a:r>
                      <a:endParaRPr lang="en-US" sz="1600" err="1">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1"/>
                          </a:solidFill>
                          <a:effectLst/>
                        </a:rPr>
                        <a:t>[[1931]] =&gt; [[</a:t>
                      </a:r>
                      <a:r>
                        <a:rPr lang="en-US" sz="1600" b="0" i="0" u="none" strike="noStrike" kern="1200">
                          <a:solidFill>
                            <a:schemeClr val="dk1"/>
                          </a:solidFill>
                          <a:effectLst/>
                          <a:latin typeface="+mn-lt"/>
                          <a:ea typeface="+mn-ea"/>
                          <a:cs typeface="+mn-cs"/>
                        </a:rPr>
                        <a:t>931</a:t>
                      </a:r>
                      <a:r>
                        <a:rPr lang="en-US" sz="1600">
                          <a:solidFill>
                            <a:schemeClr val="tx1"/>
                          </a:solidFill>
                          <a:effectLst/>
                        </a:rPr>
                        <a:t>]]</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Contradiction</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chemeClr val="accent4">
                              <a:lumMod val="75000"/>
                            </a:schemeClr>
                          </a:solidFill>
                        </a:rPr>
                        <a:t>Entailment</a:t>
                      </a:r>
                      <a:endParaRPr lang="en-US" sz="16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chemeClr val="accent4">
                              <a:lumMod val="75000"/>
                            </a:schemeClr>
                          </a:solidFill>
                        </a:rPr>
                        <a:t>Entailment</a:t>
                      </a:r>
                      <a:endParaRPr lang="en-US" sz="16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508539153"/>
                  </a:ext>
                </a:extLst>
              </a:tr>
              <a:tr h="200025">
                <a:tc>
                  <a:txBody>
                    <a:bodyPr/>
                    <a:lstStyle/>
                    <a:p>
                      <a:pPr lvl="0">
                        <a:buNone/>
                      </a:pPr>
                      <a:r>
                        <a:rPr lang="en-US" sz="1600" b="1">
                          <a:solidFill>
                            <a:schemeClr val="tx1"/>
                          </a:solidFill>
                          <a:effectLst/>
                        </a:rPr>
                        <a:t>PWWS</a:t>
                      </a:r>
                      <a:endParaRPr lang="en-US" sz="1600">
                        <a:solidFill>
                          <a:schemeClr val="tx1"/>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lvl="0">
                        <a:buNone/>
                      </a:pPr>
                      <a:r>
                        <a:rPr lang="en-US" sz="1600">
                          <a:solidFill>
                            <a:schemeClr val="tx1"/>
                          </a:solidFill>
                          <a:effectLst/>
                        </a:rPr>
                        <a:t>[[census]] =&gt; [[nosecount]]</a:t>
                      </a:r>
                    </a:p>
                    <a:p>
                      <a:pPr lvl="0">
                        <a:buNone/>
                      </a:pPr>
                      <a:r>
                        <a:rPr lang="en-US" sz="1600">
                          <a:solidFill>
                            <a:schemeClr val="tx1"/>
                          </a:solidFill>
                          <a:effectLst/>
                        </a:rPr>
                        <a:t>[[alarm]] =&gt; [[alarum]]</a:t>
                      </a:r>
                    </a:p>
                  </a:txBody>
                  <a:tcPr marL="28575" marR="28575" marT="19050" marB="19050">
                    <a:lnL w="9525" cap="flat" cmpd="sng" algn="ctr">
                      <a:solidFill>
                        <a:srgbClr val="CCCCCC"/>
                      </a:solidFill>
                      <a:prstDash val="solid"/>
                      <a:round/>
                      <a:headEnd type="none" w="med" len="med"/>
                      <a:tailEnd type="none" w="med" len="med"/>
                    </a:lnL>
                    <a:lnR w="9524" cap="flat" cmpd="sng" algn="ctr">
                      <a:solidFill>
                        <a:srgbClr val="CCCCCC"/>
                      </a:solidFill>
                      <a:prstDash val="solid"/>
                      <a:round/>
                      <a:headEnd type="none" w="med" len="med"/>
                      <a:tailEnd type="none" w="med" len="med"/>
                    </a:lnR>
                    <a:lnT w="9524" cap="flat" cmpd="sng" algn="ctr">
                      <a:solidFill>
                        <a:srgbClr val="CCCCCC"/>
                      </a:solidFill>
                      <a:prstDash val="solid"/>
                      <a:round/>
                      <a:headEnd type="none" w="med" len="med"/>
                      <a:tailEnd type="none" w="med" len="med"/>
                    </a:lnT>
                    <a:lnB w="9524">
                      <a:solidFill>
                        <a:srgbClr val="CCCCCC"/>
                      </a:solidFill>
                    </a:lnB>
                    <a:noFill/>
                  </a:tcPr>
                </a:tc>
                <a:tc>
                  <a:txBody>
                    <a:bodyPr/>
                    <a:lstStyle/>
                    <a:p>
                      <a:pPr rtl="0" fontAlgn="b"/>
                      <a:r>
                        <a:rPr lang="en-US" sz="1600">
                          <a:solidFill>
                            <a:srgbClr val="FF0000"/>
                          </a:solidFill>
                          <a:effectLst/>
                        </a:rPr>
                        <a:t>Contradiction</a:t>
                      </a:r>
                    </a:p>
                  </a:txBody>
                  <a:tcPr marL="28575" marR="28575" marT="19050" marB="19050">
                    <a:lnL w="9524"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rgbClr val="FF0000"/>
                          </a:solidFill>
                          <a:effectLst/>
                        </a:rPr>
                        <a:t>Contradiction</a:t>
                      </a: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600">
                          <a:solidFill>
                            <a:schemeClr val="accent4">
                              <a:lumMod val="75000"/>
                            </a:schemeClr>
                          </a:solidFill>
                        </a:rPr>
                        <a:t>Entailment</a:t>
                      </a:r>
                      <a:endParaRPr lang="en-US" sz="1600">
                        <a:solidFill>
                          <a:srgbClr val="FF0000"/>
                        </a:solidFill>
                        <a:effectLst/>
                      </a:endParaRPr>
                    </a:p>
                  </a:txBody>
                  <a:tcPr marL="28575" marR="28575" marT="19050" marB="1905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3716090056"/>
                  </a:ext>
                </a:extLst>
              </a:tr>
            </a:tbl>
          </a:graphicData>
        </a:graphic>
      </p:graphicFrame>
      <p:sp>
        <p:nvSpPr>
          <p:cNvPr id="5" name="TextBox 4">
            <a:extLst>
              <a:ext uri="{FF2B5EF4-FFF2-40B4-BE49-F238E27FC236}">
                <a16:creationId xmlns:a16="http://schemas.microsoft.com/office/drawing/2014/main" id="{51B9DDE8-3019-110E-B8B9-FD7CB9901209}"/>
              </a:ext>
            </a:extLst>
          </p:cNvPr>
          <p:cNvSpPr txBox="1"/>
          <p:nvPr/>
        </p:nvSpPr>
        <p:spPr>
          <a:xfrm>
            <a:off x="1173189" y="5063303"/>
            <a:ext cx="9909116" cy="1200329"/>
          </a:xfrm>
          <a:prstGeom prst="rect">
            <a:avLst/>
          </a:prstGeom>
          <a:noFill/>
        </p:spPr>
        <p:txBody>
          <a:bodyPr wrap="square" lIns="91440" tIns="45720" rIns="91440" bIns="45720" rtlCol="0" anchor="t">
            <a:spAutoFit/>
          </a:bodyPr>
          <a:lstStyle/>
          <a:p>
            <a:pPr algn="just"/>
            <a:r>
              <a:rPr lang="en-US" dirty="0"/>
              <a:t>There is an overlap between the different transformations used in the 4 attacks (for example, all three of </a:t>
            </a:r>
            <a:r>
              <a:rPr lang="en-US" dirty="0" err="1"/>
              <a:t>DeepWordBug</a:t>
            </a:r>
            <a:r>
              <a:rPr lang="en-US" dirty="0"/>
              <a:t>, </a:t>
            </a:r>
            <a:r>
              <a:rPr lang="en-US" dirty="0" err="1"/>
              <a:t>TextBugger</a:t>
            </a:r>
            <a:r>
              <a:rPr lang="en-US" dirty="0"/>
              <a:t> and </a:t>
            </a:r>
            <a:r>
              <a:rPr lang="en-US" dirty="0" err="1"/>
              <a:t>Textfooler</a:t>
            </a:r>
            <a:r>
              <a:rPr lang="en-US" dirty="0"/>
              <a:t> involve character level perturbations). The adversarial models are able to collectively pick up nuances that enable MMADD to perform better than any one adversarial model.</a:t>
            </a:r>
          </a:p>
        </p:txBody>
      </p:sp>
    </p:spTree>
    <p:extLst>
      <p:ext uri="{BB962C8B-B14F-4D97-AF65-F5344CB8AC3E}">
        <p14:creationId xmlns:p14="http://schemas.microsoft.com/office/powerpoint/2010/main" val="1368832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50F-C6DA-AACA-1D54-F54A877FAED9}"/>
              </a:ext>
            </a:extLst>
          </p:cNvPr>
          <p:cNvSpPr>
            <a:spLocks noGrp="1"/>
          </p:cNvSpPr>
          <p:nvPr>
            <p:ph type="title"/>
          </p:nvPr>
        </p:nvSpPr>
        <p:spPr>
          <a:xfrm>
            <a:off x="2677305" y="-795"/>
            <a:ext cx="7831811" cy="1322602"/>
          </a:xfrm>
        </p:spPr>
        <p:txBody>
          <a:bodyPr/>
          <a:lstStyle/>
          <a:p>
            <a:pPr algn="ctr"/>
            <a:r>
              <a:rPr lang="en-US"/>
              <a:t>MMADD examples </a:t>
            </a:r>
            <a:r>
              <a:rPr lang="en-US">
                <a:latin typeface="Calibri"/>
                <a:cs typeface="Calibri"/>
              </a:rPr>
              <a:t>-</a:t>
            </a:r>
            <a:r>
              <a:rPr lang="en-US"/>
              <a:t> Successful</a:t>
            </a:r>
          </a:p>
        </p:txBody>
      </p:sp>
      <p:sp>
        <p:nvSpPr>
          <p:cNvPr id="4" name="TextBox 3">
            <a:extLst>
              <a:ext uri="{FF2B5EF4-FFF2-40B4-BE49-F238E27FC236}">
                <a16:creationId xmlns:a16="http://schemas.microsoft.com/office/drawing/2014/main" id="{DC9B1277-FAAB-DFFE-B0D2-482903C6481B}"/>
              </a:ext>
            </a:extLst>
          </p:cNvPr>
          <p:cNvSpPr txBox="1"/>
          <p:nvPr/>
        </p:nvSpPr>
        <p:spPr>
          <a:xfrm>
            <a:off x="1297769" y="1508258"/>
            <a:ext cx="9567076" cy="830997"/>
          </a:xfrm>
          <a:prstGeom prst="rect">
            <a:avLst/>
          </a:prstGeom>
          <a:noFill/>
        </p:spPr>
        <p:txBody>
          <a:bodyPr wrap="square" lIns="91440" tIns="45720" rIns="91440" bIns="45720" anchor="t">
            <a:spAutoFit/>
          </a:bodyPr>
          <a:lstStyle/>
          <a:p>
            <a:r>
              <a:rPr lang="en-US" sz="1600"/>
              <a:t>Premise: From the corner of his eye he saw Jamus look over the broken [[</a:t>
            </a:r>
            <a:r>
              <a:rPr lang="en-US" sz="1600">
                <a:highlight>
                  <a:srgbClr val="FFFF00"/>
                </a:highlight>
              </a:rPr>
              <a:t>mare</a:t>
            </a:r>
            <a:r>
              <a:rPr lang="en-US" sz="1600"/>
              <a:t> =&gt; </a:t>
            </a:r>
            <a:r>
              <a:rPr lang="en-US" sz="1600">
                <a:highlight>
                  <a:srgbClr val="FFFF00"/>
                </a:highlight>
              </a:rPr>
              <a:t>maria</a:t>
            </a:r>
            <a:r>
              <a:rPr lang="en-US" sz="1600"/>
              <a:t>]].</a:t>
            </a:r>
          </a:p>
          <a:p>
            <a:r>
              <a:rPr lang="en-US" sz="1600"/>
              <a:t>Hypothesis: Jamus looked over the mare.</a:t>
            </a:r>
            <a:endParaRPr lang="en-US" sz="1600">
              <a:solidFill>
                <a:srgbClr val="212121"/>
              </a:solidFill>
            </a:endParaRPr>
          </a:p>
          <a:p>
            <a:r>
              <a:rPr lang="en-US" sz="1600">
                <a:solidFill>
                  <a:srgbClr val="212121"/>
                </a:solidFill>
              </a:rPr>
              <a:t>Ground Truth: </a:t>
            </a:r>
            <a:r>
              <a:rPr lang="en-US" sz="1600">
                <a:solidFill>
                  <a:schemeClr val="accent4">
                    <a:lumMod val="75000"/>
                  </a:schemeClr>
                </a:solidFill>
              </a:rPr>
              <a:t>Entailment</a:t>
            </a:r>
            <a:r>
              <a:rPr lang="en-US" sz="1600">
                <a:solidFill>
                  <a:srgbClr val="212121"/>
                </a:solidFill>
              </a:rPr>
              <a:t>  ,Model Output: </a:t>
            </a:r>
            <a:r>
              <a:rPr lang="en-US" sz="1600">
                <a:solidFill>
                  <a:srgbClr val="FF0000"/>
                </a:solidFill>
              </a:rPr>
              <a:t>Contradiction </a:t>
            </a:r>
            <a:r>
              <a:rPr lang="en-US" sz="1600">
                <a:solidFill>
                  <a:srgbClr val="212121"/>
                </a:solidFill>
              </a:rPr>
              <a:t>,Ensemble Output: </a:t>
            </a:r>
            <a:r>
              <a:rPr lang="en-US" sz="1600">
                <a:solidFill>
                  <a:schemeClr val="accent4">
                    <a:lumMod val="75000"/>
                  </a:schemeClr>
                </a:solidFill>
              </a:rPr>
              <a:t>Entailment</a:t>
            </a:r>
            <a:endParaRPr lang="en-US" sz="1600">
              <a:solidFill>
                <a:srgbClr val="FF0000"/>
              </a:solidFill>
              <a:effectLst/>
            </a:endParaRPr>
          </a:p>
        </p:txBody>
      </p:sp>
      <p:sp>
        <p:nvSpPr>
          <p:cNvPr id="3" name="TextBox 2">
            <a:extLst>
              <a:ext uri="{FF2B5EF4-FFF2-40B4-BE49-F238E27FC236}">
                <a16:creationId xmlns:a16="http://schemas.microsoft.com/office/drawing/2014/main" id="{674CFF93-3F0F-9803-FEC7-45D06E744B16}"/>
              </a:ext>
            </a:extLst>
          </p:cNvPr>
          <p:cNvSpPr txBox="1"/>
          <p:nvPr/>
        </p:nvSpPr>
        <p:spPr>
          <a:xfrm>
            <a:off x="1295184" y="2513065"/>
            <a:ext cx="10611602" cy="830997"/>
          </a:xfrm>
          <a:prstGeom prst="rect">
            <a:avLst/>
          </a:prstGeom>
          <a:noFill/>
        </p:spPr>
        <p:txBody>
          <a:bodyPr wrap="square" lIns="91440" tIns="45720" rIns="91440" bIns="45720" anchor="t">
            <a:spAutoFit/>
          </a:bodyPr>
          <a:lstStyle/>
          <a:p>
            <a:r>
              <a:rPr lang="en-US" sz="1600"/>
              <a:t>Sentence1: </a:t>
            </a:r>
            <a:r>
              <a:rPr lang="en-US" sz="1600" err="1"/>
              <a:t>Pibul</a:t>
            </a:r>
            <a:r>
              <a:rPr lang="en-US" sz="1600"/>
              <a:t> </a:t>
            </a:r>
            <a:r>
              <a:rPr lang="en-US" sz="1600" err="1"/>
              <a:t>Songgram</a:t>
            </a:r>
            <a:r>
              <a:rPr lang="en-US" sz="1600"/>
              <a:t> was the pro-Japanese military [[</a:t>
            </a:r>
            <a:r>
              <a:rPr lang="en-US" sz="1600">
                <a:highlight>
                  <a:srgbClr val="FFFF00"/>
                </a:highlight>
              </a:rPr>
              <a:t>dictator</a:t>
            </a:r>
            <a:r>
              <a:rPr lang="en-US" sz="1600"/>
              <a:t> =&gt; </a:t>
            </a:r>
            <a:r>
              <a:rPr lang="en-US" sz="1600">
                <a:highlight>
                  <a:srgbClr val="FFFF00"/>
                </a:highlight>
              </a:rPr>
              <a:t>potentate</a:t>
            </a:r>
            <a:r>
              <a:rPr lang="en-US" sz="1600"/>
              <a:t>]] of Thailand during World War 2.</a:t>
            </a:r>
          </a:p>
          <a:p>
            <a:r>
              <a:rPr lang="en-US" sz="1600"/>
              <a:t>Sentence2: </a:t>
            </a:r>
            <a:r>
              <a:rPr lang="en-US" sz="1600" err="1"/>
              <a:t>Pibul</a:t>
            </a:r>
            <a:r>
              <a:rPr lang="en-US" sz="1600"/>
              <a:t> was the dictator of Thailand.</a:t>
            </a:r>
          </a:p>
          <a:p>
            <a:r>
              <a:rPr lang="en-US" sz="1600">
                <a:solidFill>
                  <a:srgbClr val="212121"/>
                </a:solidFill>
              </a:rPr>
              <a:t>Ground Truth: </a:t>
            </a:r>
            <a:r>
              <a:rPr lang="en-US" sz="1600">
                <a:solidFill>
                  <a:schemeClr val="accent4">
                    <a:lumMod val="75000"/>
                  </a:schemeClr>
                </a:solidFill>
              </a:rPr>
              <a:t>Entailment</a:t>
            </a:r>
            <a:r>
              <a:rPr lang="en-US" sz="1600">
                <a:solidFill>
                  <a:srgbClr val="212121"/>
                </a:solidFill>
              </a:rPr>
              <a:t>  ,Model Output: </a:t>
            </a:r>
            <a:r>
              <a:rPr lang="en-US" sz="1600">
                <a:solidFill>
                  <a:srgbClr val="FF0000"/>
                </a:solidFill>
              </a:rPr>
              <a:t>Not Entailment </a:t>
            </a:r>
            <a:r>
              <a:rPr lang="en-US" sz="1600">
                <a:solidFill>
                  <a:srgbClr val="212121"/>
                </a:solidFill>
              </a:rPr>
              <a:t>,Ensemble Output: </a:t>
            </a:r>
            <a:r>
              <a:rPr lang="en-US" sz="1600">
                <a:solidFill>
                  <a:schemeClr val="accent4">
                    <a:lumMod val="75000"/>
                  </a:schemeClr>
                </a:solidFill>
              </a:rPr>
              <a:t>Entailment</a:t>
            </a:r>
            <a:endParaRPr lang="en-US" sz="1600">
              <a:solidFill>
                <a:srgbClr val="FF0000"/>
              </a:solidFill>
              <a:effectLst/>
            </a:endParaRPr>
          </a:p>
        </p:txBody>
      </p:sp>
      <p:sp>
        <p:nvSpPr>
          <p:cNvPr id="7" name="TextBox 6">
            <a:extLst>
              <a:ext uri="{FF2B5EF4-FFF2-40B4-BE49-F238E27FC236}">
                <a16:creationId xmlns:a16="http://schemas.microsoft.com/office/drawing/2014/main" id="{EF90F1B9-4AB3-3FF2-A435-0C344FF1143C}"/>
              </a:ext>
            </a:extLst>
          </p:cNvPr>
          <p:cNvSpPr txBox="1"/>
          <p:nvPr/>
        </p:nvSpPr>
        <p:spPr>
          <a:xfrm>
            <a:off x="1295186" y="3535952"/>
            <a:ext cx="10596106" cy="1077218"/>
          </a:xfrm>
          <a:prstGeom prst="rect">
            <a:avLst/>
          </a:prstGeom>
          <a:noFill/>
        </p:spPr>
        <p:txBody>
          <a:bodyPr wrap="square" lIns="91440" tIns="45720" rIns="91440" bIns="45720" anchor="t">
            <a:spAutoFit/>
          </a:bodyPr>
          <a:lstStyle/>
          <a:p>
            <a:r>
              <a:rPr lang="en-US" sz="1600"/>
              <a:t>Sentence1: [[</a:t>
            </a:r>
            <a:r>
              <a:rPr lang="en-US" sz="1600">
                <a:highlight>
                  <a:srgbClr val="FFFF00"/>
                </a:highlight>
              </a:rPr>
              <a:t>He</a:t>
            </a:r>
            <a:r>
              <a:rPr lang="en-US" sz="1600"/>
              <a:t> =&gt; </a:t>
            </a:r>
            <a:r>
              <a:rPr lang="en-US" sz="1600">
                <a:highlight>
                  <a:srgbClr val="FFFF00"/>
                </a:highlight>
              </a:rPr>
              <a:t>Helium</a:t>
            </a:r>
            <a:r>
              <a:rPr lang="en-US" sz="1600"/>
              <a:t>]] [[</a:t>
            </a:r>
            <a:r>
              <a:rPr lang="en-US" sz="1600">
                <a:highlight>
                  <a:srgbClr val="FFFF00"/>
                </a:highlight>
              </a:rPr>
              <a:t>added</a:t>
            </a:r>
            <a:r>
              <a:rPr lang="en-US" sz="1600"/>
              <a:t> =&gt; </a:t>
            </a:r>
            <a:r>
              <a:rPr lang="en-US" sz="1600">
                <a:highlight>
                  <a:srgbClr val="FFFF00"/>
                </a:highlight>
              </a:rPr>
              <a:t>supplied</a:t>
            </a:r>
            <a:r>
              <a:rPr lang="en-US" sz="1600"/>
              <a:t>]] that those " are not solely American principles , nor are they exclusively Western . “</a:t>
            </a:r>
          </a:p>
          <a:p>
            <a:r>
              <a:rPr lang="en-US" sz="1600"/>
              <a:t>Sentence2: " These are not solely American principles nor are they exclusively Western , " Rumsfeld said .</a:t>
            </a:r>
          </a:p>
          <a:p>
            <a:r>
              <a:rPr lang="en-US" sz="1600">
                <a:solidFill>
                  <a:srgbClr val="212121"/>
                </a:solidFill>
              </a:rPr>
              <a:t>Ground Truth: </a:t>
            </a:r>
            <a:r>
              <a:rPr lang="en-US" sz="1600">
                <a:solidFill>
                  <a:schemeClr val="accent4">
                    <a:lumMod val="75000"/>
                  </a:schemeClr>
                </a:solidFill>
              </a:rPr>
              <a:t>Equivalent</a:t>
            </a:r>
            <a:r>
              <a:rPr lang="en-US" sz="1600">
                <a:solidFill>
                  <a:srgbClr val="212121"/>
                </a:solidFill>
              </a:rPr>
              <a:t>  ,Model Output: </a:t>
            </a:r>
            <a:r>
              <a:rPr lang="en-US" sz="1600">
                <a:solidFill>
                  <a:srgbClr val="FF0000"/>
                </a:solidFill>
              </a:rPr>
              <a:t>Not Equivalent </a:t>
            </a:r>
            <a:r>
              <a:rPr lang="en-US" sz="1600">
                <a:solidFill>
                  <a:srgbClr val="212121"/>
                </a:solidFill>
              </a:rPr>
              <a:t>,Ensemble Output: </a:t>
            </a:r>
            <a:r>
              <a:rPr lang="en-US" sz="1600">
                <a:solidFill>
                  <a:schemeClr val="accent4">
                    <a:lumMod val="75000"/>
                  </a:schemeClr>
                </a:solidFill>
              </a:rPr>
              <a:t>Equivalent</a:t>
            </a:r>
            <a:endParaRPr lang="en-US" sz="1600">
              <a:solidFill>
                <a:srgbClr val="FF0000"/>
              </a:solidFill>
              <a:effectLst/>
            </a:endParaRPr>
          </a:p>
        </p:txBody>
      </p:sp>
      <p:sp>
        <p:nvSpPr>
          <p:cNvPr id="8" name="TextBox 7">
            <a:extLst>
              <a:ext uri="{FF2B5EF4-FFF2-40B4-BE49-F238E27FC236}">
                <a16:creationId xmlns:a16="http://schemas.microsoft.com/office/drawing/2014/main" id="{0250D6E7-474B-55F6-97F2-3A08819E0C3F}"/>
              </a:ext>
            </a:extLst>
          </p:cNvPr>
          <p:cNvSpPr txBox="1"/>
          <p:nvPr/>
        </p:nvSpPr>
        <p:spPr>
          <a:xfrm>
            <a:off x="1295186" y="4868807"/>
            <a:ext cx="10627101" cy="1077218"/>
          </a:xfrm>
          <a:prstGeom prst="rect">
            <a:avLst/>
          </a:prstGeom>
          <a:noFill/>
        </p:spPr>
        <p:txBody>
          <a:bodyPr wrap="square" lIns="91440" tIns="45720" rIns="91440" bIns="45720" anchor="t">
            <a:spAutoFit/>
          </a:bodyPr>
          <a:lstStyle/>
          <a:p>
            <a:r>
              <a:rPr lang="en-US" sz="1600"/>
              <a:t>Question: What is the [[</a:t>
            </a:r>
            <a:r>
              <a:rPr lang="en-US" sz="1600">
                <a:highlight>
                  <a:srgbClr val="FFFF00"/>
                </a:highlight>
              </a:rPr>
              <a:t>name</a:t>
            </a:r>
            <a:r>
              <a:rPr lang="en-US" sz="1600"/>
              <a:t> =&gt; </a:t>
            </a:r>
            <a:r>
              <a:rPr lang="en-US" sz="1600">
                <a:highlight>
                  <a:srgbClr val="FFFF00"/>
                </a:highlight>
              </a:rPr>
              <a:t>key</a:t>
            </a:r>
            <a:r>
              <a:rPr lang="en-US" sz="1600"/>
              <a:t>]] for a response of the immune system that damages the body's native tissues?</a:t>
            </a:r>
          </a:p>
          <a:p>
            <a:r>
              <a:rPr lang="en-US" sz="1600"/>
              <a:t>Sentence: Hypersensitivity is an immune response that damages the body's own tissues</a:t>
            </a:r>
          </a:p>
          <a:p>
            <a:r>
              <a:rPr lang="en-US" sz="1600">
                <a:solidFill>
                  <a:srgbClr val="212121"/>
                </a:solidFill>
              </a:rPr>
              <a:t>Ground Truth: </a:t>
            </a:r>
            <a:r>
              <a:rPr lang="en-US" sz="1600">
                <a:solidFill>
                  <a:schemeClr val="accent4">
                    <a:lumMod val="75000"/>
                  </a:schemeClr>
                </a:solidFill>
              </a:rPr>
              <a:t>Entailment</a:t>
            </a:r>
            <a:r>
              <a:rPr lang="en-US" sz="1600">
                <a:solidFill>
                  <a:srgbClr val="212121"/>
                </a:solidFill>
              </a:rPr>
              <a:t>  ,Model Output: </a:t>
            </a:r>
            <a:r>
              <a:rPr lang="en-US" sz="1600">
                <a:solidFill>
                  <a:srgbClr val="FF0000"/>
                </a:solidFill>
              </a:rPr>
              <a:t>Not Entailment </a:t>
            </a:r>
            <a:r>
              <a:rPr lang="en-US" sz="1600">
                <a:solidFill>
                  <a:srgbClr val="212121"/>
                </a:solidFill>
              </a:rPr>
              <a:t>,Ensemble Output: </a:t>
            </a:r>
            <a:r>
              <a:rPr lang="en-US" sz="1600">
                <a:solidFill>
                  <a:schemeClr val="accent4">
                    <a:lumMod val="75000"/>
                  </a:schemeClr>
                </a:solidFill>
              </a:rPr>
              <a:t>Entailment</a:t>
            </a:r>
            <a:endParaRPr lang="en-US" sz="1600">
              <a:solidFill>
                <a:srgbClr val="FF0000"/>
              </a:solidFill>
              <a:effectLst/>
            </a:endParaRPr>
          </a:p>
        </p:txBody>
      </p:sp>
      <p:sp>
        <p:nvSpPr>
          <p:cNvPr id="9" name="TextBox 8">
            <a:extLst>
              <a:ext uri="{FF2B5EF4-FFF2-40B4-BE49-F238E27FC236}">
                <a16:creationId xmlns:a16="http://schemas.microsoft.com/office/drawing/2014/main" id="{9809C5D3-08A4-81D0-9206-38AA73E31D30}"/>
              </a:ext>
            </a:extLst>
          </p:cNvPr>
          <p:cNvSpPr txBox="1"/>
          <p:nvPr/>
        </p:nvSpPr>
        <p:spPr>
          <a:xfrm>
            <a:off x="272296" y="1676156"/>
            <a:ext cx="921072" cy="338554"/>
          </a:xfrm>
          <a:prstGeom prst="rect">
            <a:avLst/>
          </a:prstGeom>
          <a:noFill/>
        </p:spPr>
        <p:txBody>
          <a:bodyPr wrap="square" lIns="91440" tIns="45720" rIns="91440" bIns="45720" anchor="t">
            <a:spAutoFit/>
          </a:bodyPr>
          <a:lstStyle/>
          <a:p>
            <a:r>
              <a:rPr lang="en-US" sz="1600"/>
              <a:t>MNLI</a:t>
            </a:r>
            <a:endParaRPr lang="en-US" sz="1600">
              <a:solidFill>
                <a:srgbClr val="FF0000"/>
              </a:solidFill>
              <a:effectLst/>
            </a:endParaRPr>
          </a:p>
        </p:txBody>
      </p:sp>
      <p:sp>
        <p:nvSpPr>
          <p:cNvPr id="10" name="TextBox 9">
            <a:extLst>
              <a:ext uri="{FF2B5EF4-FFF2-40B4-BE49-F238E27FC236}">
                <a16:creationId xmlns:a16="http://schemas.microsoft.com/office/drawing/2014/main" id="{D306866D-0FAE-D959-F33A-2641BB0578E8}"/>
              </a:ext>
            </a:extLst>
          </p:cNvPr>
          <p:cNvSpPr txBox="1"/>
          <p:nvPr/>
        </p:nvSpPr>
        <p:spPr>
          <a:xfrm>
            <a:off x="269713" y="5052205"/>
            <a:ext cx="921072" cy="338554"/>
          </a:xfrm>
          <a:prstGeom prst="rect">
            <a:avLst/>
          </a:prstGeom>
          <a:noFill/>
        </p:spPr>
        <p:txBody>
          <a:bodyPr wrap="square" lIns="91440" tIns="45720" rIns="91440" bIns="45720" anchor="t">
            <a:spAutoFit/>
          </a:bodyPr>
          <a:lstStyle/>
          <a:p>
            <a:r>
              <a:rPr lang="en-US" sz="1600"/>
              <a:t>QNLI</a:t>
            </a:r>
            <a:endParaRPr lang="en-US" sz="1600">
              <a:solidFill>
                <a:srgbClr val="FF0000"/>
              </a:solidFill>
              <a:effectLst/>
            </a:endParaRPr>
          </a:p>
        </p:txBody>
      </p:sp>
      <p:sp>
        <p:nvSpPr>
          <p:cNvPr id="11" name="TextBox 10">
            <a:extLst>
              <a:ext uri="{FF2B5EF4-FFF2-40B4-BE49-F238E27FC236}">
                <a16:creationId xmlns:a16="http://schemas.microsoft.com/office/drawing/2014/main" id="{6C358BA7-0C2C-1BD4-3727-FDC70A7A4F96}"/>
              </a:ext>
            </a:extLst>
          </p:cNvPr>
          <p:cNvSpPr txBox="1"/>
          <p:nvPr/>
        </p:nvSpPr>
        <p:spPr>
          <a:xfrm>
            <a:off x="300708" y="3781341"/>
            <a:ext cx="921072" cy="338554"/>
          </a:xfrm>
          <a:prstGeom prst="rect">
            <a:avLst/>
          </a:prstGeom>
          <a:noFill/>
        </p:spPr>
        <p:txBody>
          <a:bodyPr wrap="square" lIns="91440" tIns="45720" rIns="91440" bIns="45720" anchor="t">
            <a:spAutoFit/>
          </a:bodyPr>
          <a:lstStyle/>
          <a:p>
            <a:r>
              <a:rPr lang="en-US" sz="1600"/>
              <a:t>MRPC</a:t>
            </a:r>
            <a:endParaRPr lang="en-US" sz="1600">
              <a:solidFill>
                <a:srgbClr val="FF0000"/>
              </a:solidFill>
              <a:effectLst/>
            </a:endParaRPr>
          </a:p>
        </p:txBody>
      </p:sp>
      <p:sp>
        <p:nvSpPr>
          <p:cNvPr id="12" name="TextBox 11">
            <a:extLst>
              <a:ext uri="{FF2B5EF4-FFF2-40B4-BE49-F238E27FC236}">
                <a16:creationId xmlns:a16="http://schemas.microsoft.com/office/drawing/2014/main" id="{FE9EBA81-0512-BF66-D46E-94B3027AD8A2}"/>
              </a:ext>
            </a:extLst>
          </p:cNvPr>
          <p:cNvSpPr txBox="1"/>
          <p:nvPr/>
        </p:nvSpPr>
        <p:spPr>
          <a:xfrm>
            <a:off x="285214" y="2804951"/>
            <a:ext cx="921072" cy="338554"/>
          </a:xfrm>
          <a:prstGeom prst="rect">
            <a:avLst/>
          </a:prstGeom>
          <a:noFill/>
        </p:spPr>
        <p:txBody>
          <a:bodyPr wrap="square" lIns="91440" tIns="45720" rIns="91440" bIns="45720" anchor="t">
            <a:spAutoFit/>
          </a:bodyPr>
          <a:lstStyle/>
          <a:p>
            <a:r>
              <a:rPr lang="en-US" sz="1600"/>
              <a:t>RTE</a:t>
            </a:r>
            <a:endParaRPr lang="en-US" sz="1600">
              <a:solidFill>
                <a:srgbClr val="FF0000"/>
              </a:solidFill>
              <a:effectLst/>
            </a:endParaRPr>
          </a:p>
        </p:txBody>
      </p:sp>
      <p:sp>
        <p:nvSpPr>
          <p:cNvPr id="18" name="Rectangle 3">
            <a:extLst>
              <a:ext uri="{FF2B5EF4-FFF2-40B4-BE49-F238E27FC236}">
                <a16:creationId xmlns:a16="http://schemas.microsoft.com/office/drawing/2014/main" id="{293B715C-D84B-80A5-7C79-CC01B65FFA56}"/>
              </a:ext>
            </a:extLst>
          </p:cNvPr>
          <p:cNvSpPr>
            <a:spLocks noChangeArrowheads="1"/>
          </p:cNvSpPr>
          <p:nvPr/>
        </p:nvSpPr>
        <p:spPr bwMode="auto">
          <a:xfrm>
            <a:off x="1295400" y="55970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4">
            <a:extLst>
              <a:ext uri="{FF2B5EF4-FFF2-40B4-BE49-F238E27FC236}">
                <a16:creationId xmlns:a16="http://schemas.microsoft.com/office/drawing/2014/main" id="{2854FFF4-2D95-3A34-DC89-094B14D4E4DF}"/>
              </a:ext>
            </a:extLst>
          </p:cNvPr>
          <p:cNvSpPr>
            <a:spLocks noChangeArrowheads="1"/>
          </p:cNvSpPr>
          <p:nvPr/>
        </p:nvSpPr>
        <p:spPr bwMode="auto">
          <a:xfrm>
            <a:off x="1295400" y="3214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5">
            <a:extLst>
              <a:ext uri="{FF2B5EF4-FFF2-40B4-BE49-F238E27FC236}">
                <a16:creationId xmlns:a16="http://schemas.microsoft.com/office/drawing/2014/main" id="{C43C7AD7-C28D-078C-9DA3-27A1B6643928}"/>
              </a:ext>
            </a:extLst>
          </p:cNvPr>
          <p:cNvSpPr>
            <a:spLocks noChangeArrowheads="1"/>
          </p:cNvSpPr>
          <p:nvPr/>
        </p:nvSpPr>
        <p:spPr bwMode="auto">
          <a:xfrm>
            <a:off x="1295400" y="58746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580275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250F-C6DA-AACA-1D54-F54A877FAED9}"/>
              </a:ext>
            </a:extLst>
          </p:cNvPr>
          <p:cNvSpPr>
            <a:spLocks noGrp="1"/>
          </p:cNvSpPr>
          <p:nvPr>
            <p:ph type="title"/>
          </p:nvPr>
        </p:nvSpPr>
        <p:spPr>
          <a:xfrm>
            <a:off x="3240069" y="95690"/>
            <a:ext cx="6740472" cy="1309687"/>
          </a:xfrm>
        </p:spPr>
        <p:txBody>
          <a:bodyPr/>
          <a:lstStyle/>
          <a:p>
            <a:pPr algn="ctr"/>
            <a:r>
              <a:rPr lang="en-US"/>
              <a:t>MMADD examples </a:t>
            </a:r>
            <a:r>
              <a:rPr lang="en-US">
                <a:latin typeface="Calibri"/>
                <a:cs typeface="Calibri"/>
              </a:rPr>
              <a:t>-</a:t>
            </a:r>
            <a:r>
              <a:rPr lang="en-US"/>
              <a:t> failure</a:t>
            </a:r>
          </a:p>
        </p:txBody>
      </p:sp>
      <p:sp>
        <p:nvSpPr>
          <p:cNvPr id="4" name="TextBox 3">
            <a:extLst>
              <a:ext uri="{FF2B5EF4-FFF2-40B4-BE49-F238E27FC236}">
                <a16:creationId xmlns:a16="http://schemas.microsoft.com/office/drawing/2014/main" id="{DC9B1277-FAAB-DFFE-B0D2-482903C6481B}"/>
              </a:ext>
            </a:extLst>
          </p:cNvPr>
          <p:cNvSpPr txBox="1"/>
          <p:nvPr/>
        </p:nvSpPr>
        <p:spPr>
          <a:xfrm>
            <a:off x="1297769" y="1508258"/>
            <a:ext cx="9567076" cy="830997"/>
          </a:xfrm>
          <a:prstGeom prst="rect">
            <a:avLst/>
          </a:prstGeom>
          <a:noFill/>
        </p:spPr>
        <p:txBody>
          <a:bodyPr wrap="square" lIns="91440" tIns="45720" rIns="91440" bIns="45720" anchor="t">
            <a:spAutoFit/>
          </a:bodyPr>
          <a:lstStyle/>
          <a:p>
            <a:r>
              <a:rPr lang="en-US" sz="1600"/>
              <a:t>Premise: [[</a:t>
            </a:r>
            <a:r>
              <a:rPr lang="en-US" sz="1600">
                <a:highlight>
                  <a:srgbClr val="FFFF00"/>
                </a:highlight>
              </a:rPr>
              <a:t>Sorry</a:t>
            </a:r>
            <a:r>
              <a:rPr lang="en-US" sz="1600"/>
              <a:t> =&gt; </a:t>
            </a:r>
            <a:r>
              <a:rPr lang="en-US" sz="1600">
                <a:highlight>
                  <a:srgbClr val="FFFF00"/>
                </a:highlight>
              </a:rPr>
              <a:t>drab</a:t>
            </a:r>
            <a:r>
              <a:rPr lang="en-US" sz="1600"/>
              <a:t>]] but that's how it is.</a:t>
            </a:r>
          </a:p>
          <a:p>
            <a:r>
              <a:rPr lang="en-US" sz="1600"/>
              <a:t>Hypothesis: This is how things are and there are no apologies about it.</a:t>
            </a:r>
          </a:p>
          <a:p>
            <a:r>
              <a:rPr lang="en-US" sz="1600">
                <a:solidFill>
                  <a:srgbClr val="212121"/>
                </a:solidFill>
              </a:rPr>
              <a:t>Ground Truth: </a:t>
            </a:r>
            <a:r>
              <a:rPr lang="en-US" sz="1600">
                <a:solidFill>
                  <a:schemeClr val="accent4">
                    <a:lumMod val="75000"/>
                  </a:schemeClr>
                </a:solidFill>
              </a:rPr>
              <a:t>Contradiction</a:t>
            </a:r>
            <a:r>
              <a:rPr lang="en-US" sz="1600">
                <a:solidFill>
                  <a:srgbClr val="212121"/>
                </a:solidFill>
              </a:rPr>
              <a:t>, Model Output: </a:t>
            </a:r>
            <a:r>
              <a:rPr lang="en-US" sz="1600">
                <a:solidFill>
                  <a:srgbClr val="FF0000"/>
                </a:solidFill>
              </a:rPr>
              <a:t>Neutral</a:t>
            </a:r>
            <a:r>
              <a:rPr lang="en-US" sz="1600">
                <a:solidFill>
                  <a:srgbClr val="212121"/>
                </a:solidFill>
              </a:rPr>
              <a:t>, Ensemble Output: </a:t>
            </a:r>
            <a:r>
              <a:rPr lang="en-US" sz="1600">
                <a:solidFill>
                  <a:srgbClr val="FF0000"/>
                </a:solidFill>
              </a:rPr>
              <a:t>Neutral</a:t>
            </a:r>
            <a:endParaRPr lang="en-US" sz="1600">
              <a:solidFill>
                <a:srgbClr val="FF0000"/>
              </a:solidFill>
              <a:effectLst/>
            </a:endParaRPr>
          </a:p>
        </p:txBody>
      </p:sp>
      <p:sp>
        <p:nvSpPr>
          <p:cNvPr id="3" name="TextBox 2">
            <a:extLst>
              <a:ext uri="{FF2B5EF4-FFF2-40B4-BE49-F238E27FC236}">
                <a16:creationId xmlns:a16="http://schemas.microsoft.com/office/drawing/2014/main" id="{674CFF93-3F0F-9803-FEC7-45D06E744B16}"/>
              </a:ext>
            </a:extLst>
          </p:cNvPr>
          <p:cNvSpPr txBox="1"/>
          <p:nvPr/>
        </p:nvSpPr>
        <p:spPr>
          <a:xfrm>
            <a:off x="1295184" y="2513065"/>
            <a:ext cx="10611602" cy="1077218"/>
          </a:xfrm>
          <a:prstGeom prst="rect">
            <a:avLst/>
          </a:prstGeom>
          <a:noFill/>
        </p:spPr>
        <p:txBody>
          <a:bodyPr wrap="square" lIns="91440" tIns="45720" rIns="91440" bIns="45720" anchor="t">
            <a:spAutoFit/>
          </a:bodyPr>
          <a:lstStyle/>
          <a:p>
            <a:r>
              <a:rPr lang="en-US" sz="1600"/>
              <a:t>Sentence1: Dana Reeve, the widow of the actor Christopher Reeve, has [[</a:t>
            </a:r>
            <a:r>
              <a:rPr lang="en-US" sz="1600">
                <a:highlight>
                  <a:srgbClr val="FFFF00"/>
                </a:highlight>
              </a:rPr>
              <a:t>died</a:t>
            </a:r>
            <a:r>
              <a:rPr lang="en-US" sz="1600"/>
              <a:t> =&gt; </a:t>
            </a:r>
            <a:r>
              <a:rPr lang="en-US" sz="1600">
                <a:highlight>
                  <a:srgbClr val="FFFF00"/>
                </a:highlight>
              </a:rPr>
              <a:t>perish</a:t>
            </a:r>
            <a:r>
              <a:rPr lang="en-US" sz="1600"/>
              <a:t>]] of lung [[</a:t>
            </a:r>
            <a:r>
              <a:rPr lang="en-US" sz="1600">
                <a:highlight>
                  <a:srgbClr val="FFFF00"/>
                </a:highlight>
              </a:rPr>
              <a:t>cancer</a:t>
            </a:r>
            <a:r>
              <a:rPr lang="en-US" sz="1600"/>
              <a:t> =&gt; </a:t>
            </a:r>
            <a:r>
              <a:rPr lang="en-US" sz="1600">
                <a:highlight>
                  <a:srgbClr val="FFFF00"/>
                </a:highlight>
              </a:rPr>
              <a:t>Cancer</a:t>
            </a:r>
            <a:r>
              <a:rPr lang="en-US" sz="1600"/>
              <a:t>]] at age 44, according to the Christopher Reeve Foundation.</a:t>
            </a:r>
          </a:p>
          <a:p>
            <a:r>
              <a:rPr lang="en-US" sz="1600"/>
              <a:t>Sentence2: Christopher Reeve had an accident.</a:t>
            </a:r>
          </a:p>
          <a:p>
            <a:r>
              <a:rPr lang="en-US" sz="1600">
                <a:solidFill>
                  <a:srgbClr val="212121"/>
                </a:solidFill>
              </a:rPr>
              <a:t>Ground Truth: </a:t>
            </a:r>
            <a:r>
              <a:rPr lang="en-US" sz="1600">
                <a:solidFill>
                  <a:schemeClr val="accent4">
                    <a:lumMod val="75000"/>
                  </a:schemeClr>
                </a:solidFill>
              </a:rPr>
              <a:t>Not Entailment</a:t>
            </a:r>
            <a:r>
              <a:rPr lang="en-US" sz="1600">
                <a:solidFill>
                  <a:srgbClr val="212121"/>
                </a:solidFill>
              </a:rPr>
              <a:t>, Model Output: </a:t>
            </a:r>
            <a:r>
              <a:rPr lang="en-US" sz="1600">
                <a:solidFill>
                  <a:srgbClr val="FF0000"/>
                </a:solidFill>
              </a:rPr>
              <a:t>Entailment</a:t>
            </a:r>
            <a:r>
              <a:rPr lang="en-US" sz="1600">
                <a:solidFill>
                  <a:srgbClr val="212121"/>
                </a:solidFill>
              </a:rPr>
              <a:t>, Ensemble Output: </a:t>
            </a:r>
            <a:r>
              <a:rPr lang="en-US" sz="1600">
                <a:solidFill>
                  <a:srgbClr val="FF0000"/>
                </a:solidFill>
              </a:rPr>
              <a:t>Entailment</a:t>
            </a:r>
            <a:endParaRPr lang="en-US" sz="1600">
              <a:solidFill>
                <a:srgbClr val="FF0000"/>
              </a:solidFill>
              <a:effectLst/>
            </a:endParaRPr>
          </a:p>
        </p:txBody>
      </p:sp>
      <p:sp>
        <p:nvSpPr>
          <p:cNvPr id="7" name="TextBox 6">
            <a:extLst>
              <a:ext uri="{FF2B5EF4-FFF2-40B4-BE49-F238E27FC236}">
                <a16:creationId xmlns:a16="http://schemas.microsoft.com/office/drawing/2014/main" id="{EF90F1B9-4AB3-3FF2-A435-0C344FF1143C}"/>
              </a:ext>
            </a:extLst>
          </p:cNvPr>
          <p:cNvSpPr txBox="1"/>
          <p:nvPr/>
        </p:nvSpPr>
        <p:spPr>
          <a:xfrm>
            <a:off x="1295186" y="3752927"/>
            <a:ext cx="10596106" cy="1077218"/>
          </a:xfrm>
          <a:prstGeom prst="rect">
            <a:avLst/>
          </a:prstGeom>
          <a:noFill/>
        </p:spPr>
        <p:txBody>
          <a:bodyPr wrap="square" lIns="91440" tIns="45720" rIns="91440" bIns="45720" anchor="t">
            <a:spAutoFit/>
          </a:bodyPr>
          <a:lstStyle/>
          <a:p>
            <a:r>
              <a:rPr lang="en-US" sz="1600"/>
              <a:t>Sentence1: </a:t>
            </a:r>
            <a:r>
              <a:rPr lang="en-US" sz="1600" err="1"/>
              <a:t>Broomhead</a:t>
            </a:r>
            <a:r>
              <a:rPr lang="en-US" sz="1600"/>
              <a:t> was assigned to 2nd Squadron , 3rd Armor Cavalry Regiment , based at [[</a:t>
            </a:r>
            <a:r>
              <a:rPr lang="en-US" sz="1600">
                <a:highlight>
                  <a:srgbClr val="FFFF00"/>
                </a:highlight>
              </a:rPr>
              <a:t>Fort</a:t>
            </a:r>
            <a:r>
              <a:rPr lang="en-US" sz="1600"/>
              <a:t> =&gt; </a:t>
            </a:r>
            <a:r>
              <a:rPr lang="en-US" sz="1600">
                <a:highlight>
                  <a:srgbClr val="FFFF00"/>
                </a:highlight>
              </a:rPr>
              <a:t>garrison</a:t>
            </a:r>
            <a:r>
              <a:rPr lang="en-US" sz="1600"/>
              <a:t>]] Carson.</a:t>
            </a:r>
          </a:p>
          <a:p>
            <a:r>
              <a:rPr lang="en-US" sz="1600"/>
              <a:t>Sentence2: </a:t>
            </a:r>
            <a:r>
              <a:rPr lang="en-US" sz="1600" err="1"/>
              <a:t>Broomhead</a:t>
            </a:r>
            <a:r>
              <a:rPr lang="en-US" sz="1600"/>
              <a:t> , 34 , was assigned to the 2nd Squadron , 3rd Armored Cavalry Regiment </a:t>
            </a:r>
          </a:p>
          <a:p>
            <a:r>
              <a:rPr lang="en-US" sz="1600">
                <a:solidFill>
                  <a:srgbClr val="212121"/>
                </a:solidFill>
              </a:rPr>
              <a:t>Ground Truth: </a:t>
            </a:r>
            <a:r>
              <a:rPr lang="en-US" sz="1600">
                <a:solidFill>
                  <a:schemeClr val="accent4">
                    <a:lumMod val="75000"/>
                  </a:schemeClr>
                </a:solidFill>
              </a:rPr>
              <a:t>Equivalent</a:t>
            </a:r>
            <a:r>
              <a:rPr lang="en-US" sz="1600">
                <a:solidFill>
                  <a:srgbClr val="212121"/>
                </a:solidFill>
              </a:rPr>
              <a:t>, Model Output: </a:t>
            </a:r>
            <a:r>
              <a:rPr lang="en-US" sz="1600">
                <a:solidFill>
                  <a:srgbClr val="FF0000"/>
                </a:solidFill>
              </a:rPr>
              <a:t>Not Equivalent</a:t>
            </a:r>
            <a:r>
              <a:rPr lang="en-US" sz="1600">
                <a:solidFill>
                  <a:srgbClr val="212121"/>
                </a:solidFill>
              </a:rPr>
              <a:t>, Ensemble Output: </a:t>
            </a:r>
            <a:r>
              <a:rPr lang="en-US" sz="1600">
                <a:solidFill>
                  <a:srgbClr val="FF0000"/>
                </a:solidFill>
              </a:rPr>
              <a:t>Not Equivalent </a:t>
            </a:r>
            <a:endParaRPr lang="en-US" sz="1600">
              <a:solidFill>
                <a:srgbClr val="FF0000"/>
              </a:solidFill>
              <a:effectLst/>
            </a:endParaRPr>
          </a:p>
        </p:txBody>
      </p:sp>
      <p:sp>
        <p:nvSpPr>
          <p:cNvPr id="8" name="TextBox 7">
            <a:extLst>
              <a:ext uri="{FF2B5EF4-FFF2-40B4-BE49-F238E27FC236}">
                <a16:creationId xmlns:a16="http://schemas.microsoft.com/office/drawing/2014/main" id="{0250D6E7-474B-55F6-97F2-3A08819E0C3F}"/>
              </a:ext>
            </a:extLst>
          </p:cNvPr>
          <p:cNvSpPr txBox="1"/>
          <p:nvPr/>
        </p:nvSpPr>
        <p:spPr>
          <a:xfrm>
            <a:off x="1295186" y="4868807"/>
            <a:ext cx="10627101" cy="1077218"/>
          </a:xfrm>
          <a:prstGeom prst="rect">
            <a:avLst/>
          </a:prstGeom>
          <a:noFill/>
        </p:spPr>
        <p:txBody>
          <a:bodyPr wrap="square" lIns="91440" tIns="45720" rIns="91440" bIns="45720" anchor="t">
            <a:spAutoFit/>
          </a:bodyPr>
          <a:lstStyle/>
          <a:p>
            <a:r>
              <a:rPr lang="en-US" sz="1600"/>
              <a:t>Question: What is the [[</a:t>
            </a:r>
            <a:r>
              <a:rPr lang="en-US" sz="1600">
                <a:highlight>
                  <a:srgbClr val="FFFF00"/>
                </a:highlight>
              </a:rPr>
              <a:t>first</a:t>
            </a:r>
            <a:r>
              <a:rPr lang="en-US" sz="1600"/>
              <a:t> =&gt; </a:t>
            </a:r>
            <a:r>
              <a:rPr lang="en-US" sz="1600">
                <a:highlight>
                  <a:srgbClr val="FFFF00"/>
                </a:highlight>
              </a:rPr>
              <a:t>foremost</a:t>
            </a:r>
            <a:r>
              <a:rPr lang="en-US" sz="1600"/>
              <a:t>]] major city in the stream of the Rhine?</a:t>
            </a:r>
          </a:p>
          <a:p>
            <a:r>
              <a:rPr lang="en-US" sz="1600"/>
              <a:t>Sentence: The most important tributaries in this area are the Ill below of Strasbourg, the Neckar in Mannheim and the Main across from Mainz</a:t>
            </a:r>
          </a:p>
          <a:p>
            <a:r>
              <a:rPr lang="en-US" sz="1600">
                <a:solidFill>
                  <a:srgbClr val="212121"/>
                </a:solidFill>
              </a:rPr>
              <a:t>Ground Truth: </a:t>
            </a:r>
            <a:r>
              <a:rPr lang="en-US" sz="1600">
                <a:solidFill>
                  <a:schemeClr val="accent4">
                    <a:lumMod val="75000"/>
                  </a:schemeClr>
                </a:solidFill>
              </a:rPr>
              <a:t>Not Entailment</a:t>
            </a:r>
            <a:r>
              <a:rPr lang="en-US" sz="1600">
                <a:solidFill>
                  <a:srgbClr val="212121"/>
                </a:solidFill>
              </a:rPr>
              <a:t>, Model Output: </a:t>
            </a:r>
            <a:r>
              <a:rPr lang="en-US" sz="1600">
                <a:solidFill>
                  <a:srgbClr val="FF0000"/>
                </a:solidFill>
              </a:rPr>
              <a:t>Entailment</a:t>
            </a:r>
            <a:r>
              <a:rPr lang="en-US" sz="1600">
                <a:solidFill>
                  <a:srgbClr val="212121"/>
                </a:solidFill>
              </a:rPr>
              <a:t>, Ensemble Output: </a:t>
            </a:r>
            <a:r>
              <a:rPr lang="en-US" sz="1600">
                <a:solidFill>
                  <a:srgbClr val="FF0000"/>
                </a:solidFill>
              </a:rPr>
              <a:t>Entailment </a:t>
            </a:r>
            <a:endParaRPr lang="en-US" sz="1600">
              <a:solidFill>
                <a:srgbClr val="FF0000"/>
              </a:solidFill>
              <a:effectLst/>
            </a:endParaRPr>
          </a:p>
        </p:txBody>
      </p:sp>
      <p:sp>
        <p:nvSpPr>
          <p:cNvPr id="9" name="TextBox 8">
            <a:extLst>
              <a:ext uri="{FF2B5EF4-FFF2-40B4-BE49-F238E27FC236}">
                <a16:creationId xmlns:a16="http://schemas.microsoft.com/office/drawing/2014/main" id="{9809C5D3-08A4-81D0-9206-38AA73E31D30}"/>
              </a:ext>
            </a:extLst>
          </p:cNvPr>
          <p:cNvSpPr txBox="1"/>
          <p:nvPr/>
        </p:nvSpPr>
        <p:spPr>
          <a:xfrm>
            <a:off x="272296" y="1676156"/>
            <a:ext cx="921072" cy="338554"/>
          </a:xfrm>
          <a:prstGeom prst="rect">
            <a:avLst/>
          </a:prstGeom>
          <a:noFill/>
        </p:spPr>
        <p:txBody>
          <a:bodyPr wrap="square" lIns="91440" tIns="45720" rIns="91440" bIns="45720" anchor="t">
            <a:spAutoFit/>
          </a:bodyPr>
          <a:lstStyle/>
          <a:p>
            <a:r>
              <a:rPr lang="en-US" sz="1600"/>
              <a:t>MNLI</a:t>
            </a:r>
            <a:endParaRPr lang="en-US" sz="1600">
              <a:solidFill>
                <a:srgbClr val="FF0000"/>
              </a:solidFill>
              <a:effectLst/>
            </a:endParaRPr>
          </a:p>
        </p:txBody>
      </p:sp>
      <p:sp>
        <p:nvSpPr>
          <p:cNvPr id="10" name="TextBox 9">
            <a:extLst>
              <a:ext uri="{FF2B5EF4-FFF2-40B4-BE49-F238E27FC236}">
                <a16:creationId xmlns:a16="http://schemas.microsoft.com/office/drawing/2014/main" id="{D306866D-0FAE-D959-F33A-2641BB0578E8}"/>
              </a:ext>
            </a:extLst>
          </p:cNvPr>
          <p:cNvSpPr txBox="1"/>
          <p:nvPr/>
        </p:nvSpPr>
        <p:spPr>
          <a:xfrm>
            <a:off x="269713" y="5052205"/>
            <a:ext cx="921072" cy="338554"/>
          </a:xfrm>
          <a:prstGeom prst="rect">
            <a:avLst/>
          </a:prstGeom>
          <a:noFill/>
        </p:spPr>
        <p:txBody>
          <a:bodyPr wrap="square" lIns="91440" tIns="45720" rIns="91440" bIns="45720" anchor="t">
            <a:spAutoFit/>
          </a:bodyPr>
          <a:lstStyle/>
          <a:p>
            <a:r>
              <a:rPr lang="en-US" sz="1600"/>
              <a:t>QNLI</a:t>
            </a:r>
            <a:endParaRPr lang="en-US" sz="1600">
              <a:solidFill>
                <a:srgbClr val="FF0000"/>
              </a:solidFill>
              <a:effectLst/>
            </a:endParaRPr>
          </a:p>
        </p:txBody>
      </p:sp>
      <p:sp>
        <p:nvSpPr>
          <p:cNvPr id="11" name="TextBox 10">
            <a:extLst>
              <a:ext uri="{FF2B5EF4-FFF2-40B4-BE49-F238E27FC236}">
                <a16:creationId xmlns:a16="http://schemas.microsoft.com/office/drawing/2014/main" id="{6C358BA7-0C2C-1BD4-3727-FDC70A7A4F96}"/>
              </a:ext>
            </a:extLst>
          </p:cNvPr>
          <p:cNvSpPr txBox="1"/>
          <p:nvPr/>
        </p:nvSpPr>
        <p:spPr>
          <a:xfrm>
            <a:off x="300708" y="3781341"/>
            <a:ext cx="921072" cy="338554"/>
          </a:xfrm>
          <a:prstGeom prst="rect">
            <a:avLst/>
          </a:prstGeom>
          <a:noFill/>
        </p:spPr>
        <p:txBody>
          <a:bodyPr wrap="square" lIns="91440" tIns="45720" rIns="91440" bIns="45720" anchor="t">
            <a:spAutoFit/>
          </a:bodyPr>
          <a:lstStyle/>
          <a:p>
            <a:r>
              <a:rPr lang="en-US" sz="1600"/>
              <a:t>MRPC</a:t>
            </a:r>
            <a:endParaRPr lang="en-US" sz="1600">
              <a:solidFill>
                <a:srgbClr val="FF0000"/>
              </a:solidFill>
              <a:effectLst/>
            </a:endParaRPr>
          </a:p>
        </p:txBody>
      </p:sp>
      <p:sp>
        <p:nvSpPr>
          <p:cNvPr id="12" name="TextBox 11">
            <a:extLst>
              <a:ext uri="{FF2B5EF4-FFF2-40B4-BE49-F238E27FC236}">
                <a16:creationId xmlns:a16="http://schemas.microsoft.com/office/drawing/2014/main" id="{FE9EBA81-0512-BF66-D46E-94B3027AD8A2}"/>
              </a:ext>
            </a:extLst>
          </p:cNvPr>
          <p:cNvSpPr txBox="1"/>
          <p:nvPr/>
        </p:nvSpPr>
        <p:spPr>
          <a:xfrm>
            <a:off x="285214" y="2804951"/>
            <a:ext cx="921072" cy="338554"/>
          </a:xfrm>
          <a:prstGeom prst="rect">
            <a:avLst/>
          </a:prstGeom>
          <a:noFill/>
        </p:spPr>
        <p:txBody>
          <a:bodyPr wrap="square" lIns="91440" tIns="45720" rIns="91440" bIns="45720" anchor="t">
            <a:spAutoFit/>
          </a:bodyPr>
          <a:lstStyle/>
          <a:p>
            <a:r>
              <a:rPr lang="en-US" sz="1600"/>
              <a:t>RTE</a:t>
            </a:r>
            <a:endParaRPr lang="en-US" sz="1600">
              <a:solidFill>
                <a:srgbClr val="FF0000"/>
              </a:solidFill>
              <a:effectLst/>
            </a:endParaRPr>
          </a:p>
        </p:txBody>
      </p:sp>
      <p:sp>
        <p:nvSpPr>
          <p:cNvPr id="18" name="Rectangle 3">
            <a:extLst>
              <a:ext uri="{FF2B5EF4-FFF2-40B4-BE49-F238E27FC236}">
                <a16:creationId xmlns:a16="http://schemas.microsoft.com/office/drawing/2014/main" id="{293B715C-D84B-80A5-7C79-CC01B65FFA56}"/>
              </a:ext>
            </a:extLst>
          </p:cNvPr>
          <p:cNvSpPr>
            <a:spLocks noChangeArrowheads="1"/>
          </p:cNvSpPr>
          <p:nvPr/>
        </p:nvSpPr>
        <p:spPr bwMode="auto">
          <a:xfrm>
            <a:off x="1295400" y="559709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4">
            <a:extLst>
              <a:ext uri="{FF2B5EF4-FFF2-40B4-BE49-F238E27FC236}">
                <a16:creationId xmlns:a16="http://schemas.microsoft.com/office/drawing/2014/main" id="{2854FFF4-2D95-3A34-DC89-094B14D4E4DF}"/>
              </a:ext>
            </a:extLst>
          </p:cNvPr>
          <p:cNvSpPr>
            <a:spLocks noChangeArrowheads="1"/>
          </p:cNvSpPr>
          <p:nvPr/>
        </p:nvSpPr>
        <p:spPr bwMode="auto">
          <a:xfrm>
            <a:off x="1295400" y="3214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5">
            <a:extLst>
              <a:ext uri="{FF2B5EF4-FFF2-40B4-BE49-F238E27FC236}">
                <a16:creationId xmlns:a16="http://schemas.microsoft.com/office/drawing/2014/main" id="{C43C7AD7-C28D-078C-9DA3-27A1B6643928}"/>
              </a:ext>
            </a:extLst>
          </p:cNvPr>
          <p:cNvSpPr>
            <a:spLocks noChangeArrowheads="1"/>
          </p:cNvSpPr>
          <p:nvPr/>
        </p:nvSpPr>
        <p:spPr bwMode="auto">
          <a:xfrm>
            <a:off x="1295400" y="587469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a:extLst>
              <a:ext uri="{FF2B5EF4-FFF2-40B4-BE49-F238E27FC236}">
                <a16:creationId xmlns:a16="http://schemas.microsoft.com/office/drawing/2014/main" id="{8AA8B2B4-D55E-26CE-8BC3-519A454C38DB}"/>
              </a:ext>
            </a:extLst>
          </p:cNvPr>
          <p:cNvSpPr>
            <a:spLocks noChangeArrowheads="1"/>
          </p:cNvSpPr>
          <p:nvPr/>
        </p:nvSpPr>
        <p:spPr bwMode="auto">
          <a:xfrm>
            <a:off x="1295400" y="32146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172363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2F90-48D2-124F-4FD1-15F119F49731}"/>
              </a:ext>
            </a:extLst>
          </p:cNvPr>
          <p:cNvSpPr>
            <a:spLocks noGrp="1"/>
          </p:cNvSpPr>
          <p:nvPr>
            <p:ph type="title"/>
          </p:nvPr>
        </p:nvSpPr>
        <p:spPr/>
        <p:txBody>
          <a:bodyPr/>
          <a:lstStyle/>
          <a:p>
            <a:r>
              <a:rPr lang="en-IN"/>
              <a:t>Resources/Tools  used</a:t>
            </a:r>
          </a:p>
        </p:txBody>
      </p:sp>
      <p:sp>
        <p:nvSpPr>
          <p:cNvPr id="3" name="Content Placeholder 2">
            <a:extLst>
              <a:ext uri="{FF2B5EF4-FFF2-40B4-BE49-F238E27FC236}">
                <a16:creationId xmlns:a16="http://schemas.microsoft.com/office/drawing/2014/main" id="{C7C90713-E51A-5CCB-3F9A-30D5130049EF}"/>
              </a:ext>
            </a:extLst>
          </p:cNvPr>
          <p:cNvSpPr>
            <a:spLocks noGrp="1"/>
          </p:cNvSpPr>
          <p:nvPr>
            <p:ph idx="1"/>
          </p:nvPr>
        </p:nvSpPr>
        <p:spPr/>
        <p:txBody>
          <a:bodyPr>
            <a:normAutofit/>
          </a:bodyPr>
          <a:lstStyle/>
          <a:p>
            <a:r>
              <a:rPr lang="en-IN"/>
              <a:t>Programming Language: Python3</a:t>
            </a:r>
          </a:p>
          <a:p>
            <a:r>
              <a:rPr lang="en-IN"/>
              <a:t>Computing: Google </a:t>
            </a:r>
            <a:r>
              <a:rPr lang="en-IN" err="1"/>
              <a:t>Colab</a:t>
            </a:r>
            <a:r>
              <a:rPr lang="en-IN"/>
              <a:t> Pro (Tesla T4 for training and inference)</a:t>
            </a:r>
          </a:p>
          <a:p>
            <a:r>
              <a:rPr lang="en-IN"/>
              <a:t>Major Libraries and Frameworks:</a:t>
            </a:r>
          </a:p>
          <a:p>
            <a:pPr lvl="1"/>
            <a:r>
              <a:rPr lang="en-IN" err="1"/>
              <a:t>PyTorch</a:t>
            </a:r>
            <a:endParaRPr lang="en-IN"/>
          </a:p>
          <a:p>
            <a:pPr lvl="1"/>
            <a:r>
              <a:rPr lang="en-IN" err="1"/>
              <a:t>HuggingFace</a:t>
            </a:r>
            <a:r>
              <a:rPr lang="en-IN"/>
              <a:t> datasets, transformers and model packages (Pretrained </a:t>
            </a:r>
            <a:r>
              <a:rPr lang="en-IN" err="1"/>
              <a:t>Deberta</a:t>
            </a:r>
            <a:r>
              <a:rPr lang="en-IN"/>
              <a:t>/</a:t>
            </a:r>
            <a:r>
              <a:rPr lang="en-IN" err="1"/>
              <a:t>Distilbert</a:t>
            </a:r>
            <a:r>
              <a:rPr lang="en-IN"/>
              <a:t> models, Trainers, </a:t>
            </a:r>
            <a:r>
              <a:rPr lang="en-IN" err="1"/>
              <a:t>Deberta</a:t>
            </a:r>
            <a:r>
              <a:rPr lang="en-IN"/>
              <a:t>/</a:t>
            </a:r>
            <a:r>
              <a:rPr lang="en-IN" err="1"/>
              <a:t>Distilbert</a:t>
            </a:r>
            <a:r>
              <a:rPr lang="en-IN"/>
              <a:t> Sequence Classification Heads, </a:t>
            </a:r>
            <a:r>
              <a:rPr lang="en-IN" err="1"/>
              <a:t>Deberta</a:t>
            </a:r>
            <a:r>
              <a:rPr lang="en-IN"/>
              <a:t>/</a:t>
            </a:r>
            <a:r>
              <a:rPr lang="en-IN" err="1"/>
              <a:t>Distilbert</a:t>
            </a:r>
            <a:r>
              <a:rPr lang="en-IN"/>
              <a:t> Tokenizers)</a:t>
            </a:r>
          </a:p>
          <a:p>
            <a:pPr lvl="1"/>
            <a:r>
              <a:rPr lang="en-IN" err="1"/>
              <a:t>Textattack</a:t>
            </a:r>
            <a:r>
              <a:rPr lang="en-IN"/>
              <a:t> (attack recipes)</a:t>
            </a:r>
          </a:p>
          <a:p>
            <a:pPr lvl="1"/>
            <a:r>
              <a:rPr lang="en-IN" err="1"/>
              <a:t>Optuna</a:t>
            </a:r>
            <a:endParaRPr lang="en-IN"/>
          </a:p>
          <a:p>
            <a:pPr lvl="1"/>
            <a:r>
              <a:rPr lang="en-IN"/>
              <a:t>Scikit-learn (Analysis)</a:t>
            </a:r>
          </a:p>
        </p:txBody>
      </p:sp>
    </p:spTree>
    <p:extLst>
      <p:ext uri="{BB962C8B-B14F-4D97-AF65-F5344CB8AC3E}">
        <p14:creationId xmlns:p14="http://schemas.microsoft.com/office/powerpoint/2010/main" val="8993835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9B6CC-3C95-6ECD-7E92-43017812E88B}"/>
              </a:ext>
            </a:extLst>
          </p:cNvPr>
          <p:cNvSpPr>
            <a:spLocks noGrp="1"/>
          </p:cNvSpPr>
          <p:nvPr>
            <p:ph type="title"/>
          </p:nvPr>
        </p:nvSpPr>
        <p:spPr>
          <a:xfrm>
            <a:off x="1295400" y="358501"/>
            <a:ext cx="9601200" cy="513569"/>
          </a:xfrm>
        </p:spPr>
        <p:txBody>
          <a:bodyPr>
            <a:normAutofit fontScale="90000"/>
          </a:bodyPr>
          <a:lstStyle/>
          <a:p>
            <a:pPr algn="ctr"/>
            <a:r>
              <a:rPr lang="en-IN"/>
              <a:t>MMADD – analysis</a:t>
            </a:r>
            <a:endParaRPr lang="en-US"/>
          </a:p>
        </p:txBody>
      </p:sp>
      <p:pic>
        <p:nvPicPr>
          <p:cNvPr id="9218" name="Picture 2">
            <a:extLst>
              <a:ext uri="{FF2B5EF4-FFF2-40B4-BE49-F238E27FC236}">
                <a16:creationId xmlns:a16="http://schemas.microsoft.com/office/drawing/2014/main" id="{6A64C3AE-DD63-B77D-F32A-49B7888B876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57552" y="1768650"/>
            <a:ext cx="2917156" cy="397360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3698B3EE-53DE-CCD9-C9F2-7ED7ECFCC6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82" y="5824835"/>
            <a:ext cx="1933575" cy="4857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91660D-7C58-5730-ECC7-5269E49DE436}"/>
              </a:ext>
            </a:extLst>
          </p:cNvPr>
          <p:cNvSpPr txBox="1"/>
          <p:nvPr/>
        </p:nvSpPr>
        <p:spPr>
          <a:xfrm>
            <a:off x="587948" y="6381187"/>
            <a:ext cx="2331197" cy="307777"/>
          </a:xfrm>
          <a:prstGeom prst="rect">
            <a:avLst/>
          </a:prstGeom>
          <a:noFill/>
        </p:spPr>
        <p:txBody>
          <a:bodyPr wrap="square" rtlCol="0">
            <a:spAutoFit/>
          </a:bodyPr>
          <a:lstStyle/>
          <a:p>
            <a:r>
              <a:rPr lang="en-IN" sz="1400"/>
              <a:t>800 Validation Datapoints</a:t>
            </a:r>
          </a:p>
        </p:txBody>
      </p:sp>
      <p:sp>
        <p:nvSpPr>
          <p:cNvPr id="3" name="TextBox 2">
            <a:extLst>
              <a:ext uri="{FF2B5EF4-FFF2-40B4-BE49-F238E27FC236}">
                <a16:creationId xmlns:a16="http://schemas.microsoft.com/office/drawing/2014/main" id="{ABCEFEAE-125A-0C50-A72B-9F619D7D5DE8}"/>
              </a:ext>
            </a:extLst>
          </p:cNvPr>
          <p:cNvSpPr txBox="1"/>
          <p:nvPr/>
        </p:nvSpPr>
        <p:spPr>
          <a:xfrm>
            <a:off x="3702584" y="1643122"/>
            <a:ext cx="2713555" cy="50475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r>
              <a:rPr lang="en-US" sz="1400" dirty="0"/>
              <a:t>As seen with Adversarial training, QNLI has a higher base accuracy.</a:t>
            </a:r>
            <a:endParaRPr lang="en-US" dirty="0"/>
          </a:p>
          <a:p>
            <a:pPr algn="just"/>
            <a:endParaRPr lang="en-US" sz="1400" dirty="0"/>
          </a:p>
          <a:p>
            <a:pPr marL="285750" indent="-285750" algn="just">
              <a:buFont typeface="Arial" panose="020B0604020202020204" pitchFamily="34" charset="0"/>
              <a:buChar char="•"/>
            </a:pPr>
            <a:r>
              <a:rPr lang="en-US" sz="1400" dirty="0"/>
              <a:t>On RTE, </a:t>
            </a:r>
            <a:r>
              <a:rPr lang="en-US" sz="1400" dirty="0" err="1"/>
              <a:t>Distilbert</a:t>
            </a:r>
            <a:r>
              <a:rPr lang="en-US" sz="1400" dirty="0"/>
              <a:t> doesn't show a higher increase in accuracy as compared to </a:t>
            </a:r>
            <a:r>
              <a:rPr lang="en-US" sz="1400" dirty="0" err="1"/>
              <a:t>Deberta</a:t>
            </a:r>
            <a:r>
              <a:rPr lang="en-US" sz="1400" dirty="0"/>
              <a:t> – this shows that the </a:t>
            </a:r>
            <a:r>
              <a:rPr lang="en-US" sz="1400" dirty="0" err="1"/>
              <a:t>adversarially</a:t>
            </a:r>
            <a:r>
              <a:rPr lang="en-US" sz="1400" dirty="0"/>
              <a:t> trained </a:t>
            </a:r>
            <a:r>
              <a:rPr lang="en-US" sz="1400" dirty="0" err="1"/>
              <a:t>Distilbert</a:t>
            </a:r>
            <a:r>
              <a:rPr lang="en-US" sz="1400" dirty="0"/>
              <a:t> models aren't performing as well. This could be attributed to the limited scope of text corpus that </a:t>
            </a:r>
            <a:r>
              <a:rPr lang="en-US" sz="1400" dirty="0" err="1"/>
              <a:t>distilbert</a:t>
            </a:r>
            <a:r>
              <a:rPr lang="en-US" sz="1400" dirty="0"/>
              <a:t> was trained on. </a:t>
            </a:r>
          </a:p>
          <a:p>
            <a:pPr algn="just"/>
            <a:endParaRPr lang="en-US" sz="1400" dirty="0"/>
          </a:p>
          <a:p>
            <a:pPr marL="285750" indent="-285750" algn="just">
              <a:buFont typeface="Arial" panose="020B0604020202020204" pitchFamily="34" charset="0"/>
              <a:buChar char="•"/>
            </a:pPr>
            <a:r>
              <a:rPr lang="en-US" sz="1400" dirty="0"/>
              <a:t>MNLI has a lower overall accuracy and lower overall increase in accuracy. This could be attributed to MNLI having 3 labels as opposed to the other datasets having 2 labels.</a:t>
            </a:r>
          </a:p>
        </p:txBody>
      </p:sp>
      <p:pic>
        <p:nvPicPr>
          <p:cNvPr id="8" name="Picture 7" descr="A blue squares with white numbers&#10;&#10;Description automatically generated">
            <a:extLst>
              <a:ext uri="{FF2B5EF4-FFF2-40B4-BE49-F238E27FC236}">
                <a16:creationId xmlns:a16="http://schemas.microsoft.com/office/drawing/2014/main" id="{CB1E2999-10B3-A5D5-B347-FCAE4B90609E}"/>
              </a:ext>
            </a:extLst>
          </p:cNvPr>
          <p:cNvPicPr>
            <a:picLocks noChangeAspect="1"/>
          </p:cNvPicPr>
          <p:nvPr/>
        </p:nvPicPr>
        <p:blipFill>
          <a:blip r:embed="rId4"/>
          <a:stretch>
            <a:fillRect/>
          </a:stretch>
        </p:blipFill>
        <p:spPr>
          <a:xfrm>
            <a:off x="8319991" y="1768650"/>
            <a:ext cx="1445519" cy="1433973"/>
          </a:xfrm>
          <a:prstGeom prst="rect">
            <a:avLst/>
          </a:prstGeom>
        </p:spPr>
      </p:pic>
      <p:pic>
        <p:nvPicPr>
          <p:cNvPr id="10" name="Picture 9" descr="A blue squares with white numbers&#10;&#10;Description automatically generated">
            <a:extLst>
              <a:ext uri="{FF2B5EF4-FFF2-40B4-BE49-F238E27FC236}">
                <a16:creationId xmlns:a16="http://schemas.microsoft.com/office/drawing/2014/main" id="{CC69DFFA-0C62-2DFC-3E40-F2DA317506D5}"/>
              </a:ext>
            </a:extLst>
          </p:cNvPr>
          <p:cNvPicPr>
            <a:picLocks noChangeAspect="1"/>
          </p:cNvPicPr>
          <p:nvPr/>
        </p:nvPicPr>
        <p:blipFill>
          <a:blip r:embed="rId5"/>
          <a:stretch>
            <a:fillRect/>
          </a:stretch>
        </p:blipFill>
        <p:spPr>
          <a:xfrm>
            <a:off x="9919531" y="1770185"/>
            <a:ext cx="1440412" cy="1445518"/>
          </a:xfrm>
          <a:prstGeom prst="rect">
            <a:avLst/>
          </a:prstGeom>
        </p:spPr>
      </p:pic>
      <p:sp>
        <p:nvSpPr>
          <p:cNvPr id="11" name="TextBox 10">
            <a:extLst>
              <a:ext uri="{FF2B5EF4-FFF2-40B4-BE49-F238E27FC236}">
                <a16:creationId xmlns:a16="http://schemas.microsoft.com/office/drawing/2014/main" id="{743EBA06-BD8A-16E3-4E04-4A47755D74CE}"/>
              </a:ext>
            </a:extLst>
          </p:cNvPr>
          <p:cNvSpPr txBox="1"/>
          <p:nvPr/>
        </p:nvSpPr>
        <p:spPr>
          <a:xfrm>
            <a:off x="6929230" y="3496916"/>
            <a:ext cx="4488431" cy="2893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Sans-Serif"/>
              <a:buChar char="•"/>
            </a:pPr>
            <a:endParaRPr lang="en-IN" sz="1400" dirty="0">
              <a:latin typeface="Arial"/>
              <a:cs typeface="Arial"/>
            </a:endParaRPr>
          </a:p>
          <a:p>
            <a:pPr marL="285750" indent="-285750" algn="just">
              <a:buFont typeface="Arial,Sans-Serif"/>
              <a:buChar char="•"/>
            </a:pPr>
            <a:r>
              <a:rPr lang="en-IN" sz="1400" dirty="0">
                <a:cs typeface="Arial"/>
              </a:rPr>
              <a:t>Original confusion matrix is diagonally dominant, as expected for a good model.</a:t>
            </a:r>
            <a:endParaRPr lang="en-US" sz="1400" dirty="0">
              <a:cs typeface="Arial"/>
            </a:endParaRPr>
          </a:p>
          <a:p>
            <a:pPr marL="285750" indent="-285750" algn="just">
              <a:buFont typeface="Arial,Sans-Serif"/>
              <a:buChar char="•"/>
            </a:pPr>
            <a:r>
              <a:rPr lang="en-IN" sz="1400" dirty="0">
                <a:cs typeface="Arial"/>
              </a:rPr>
              <a:t>The various attacks performed flip the model entailments as expected. A lot of these flips are towards "neutral", and a highly visible change is the increase in "entailment =&gt; neutral" predictions </a:t>
            </a:r>
            <a:endParaRPr lang="en-US" sz="1400" dirty="0">
              <a:cs typeface="Arial"/>
            </a:endParaRPr>
          </a:p>
          <a:p>
            <a:pPr marL="285750" indent="-285750" algn="just">
              <a:buFont typeface="Arial,Sans-Serif"/>
              <a:buChar char="•"/>
            </a:pPr>
            <a:r>
              <a:rPr lang="en-IN" sz="1400" dirty="0">
                <a:cs typeface="Arial"/>
              </a:rPr>
              <a:t>Another notable change is the number of flips from "entailment =&gt; contradiction", from 8 to 129 flips.</a:t>
            </a:r>
            <a:endParaRPr lang="en-US" sz="1400" dirty="0">
              <a:cs typeface="Arial"/>
            </a:endParaRPr>
          </a:p>
          <a:p>
            <a:pPr marL="285750" indent="-285750" algn="just">
              <a:buFont typeface="Arial,Sans-Serif"/>
              <a:buChar char="•"/>
            </a:pPr>
            <a:r>
              <a:rPr lang="en-IN" sz="1400" dirty="0">
                <a:cs typeface="Arial"/>
              </a:rPr>
              <a:t>The MMADD output brings the confusion matrix much closer to the initial pre-attack confusion matrix. </a:t>
            </a:r>
            <a:endParaRPr lang="en-US" sz="1400" dirty="0"/>
          </a:p>
        </p:txBody>
      </p:sp>
      <p:sp>
        <p:nvSpPr>
          <p:cNvPr id="4" name="Rectangle 3">
            <a:extLst>
              <a:ext uri="{FF2B5EF4-FFF2-40B4-BE49-F238E27FC236}">
                <a16:creationId xmlns:a16="http://schemas.microsoft.com/office/drawing/2014/main" id="{E22A982B-FD5E-867F-5ED1-D40E8635E945}"/>
              </a:ext>
            </a:extLst>
          </p:cNvPr>
          <p:cNvSpPr/>
          <p:nvPr/>
        </p:nvSpPr>
        <p:spPr>
          <a:xfrm>
            <a:off x="466298" y="1069074"/>
            <a:ext cx="6016387" cy="568656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1C8AEAD-F63C-5748-B68A-A3ADC8ADF366}"/>
              </a:ext>
            </a:extLst>
          </p:cNvPr>
          <p:cNvSpPr/>
          <p:nvPr/>
        </p:nvSpPr>
        <p:spPr>
          <a:xfrm>
            <a:off x="6482685" y="1069073"/>
            <a:ext cx="5117910" cy="568656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7A55CF2-B433-B7BB-7644-F71E4DCF4801}"/>
              </a:ext>
            </a:extLst>
          </p:cNvPr>
          <p:cNvSpPr txBox="1"/>
          <p:nvPr/>
        </p:nvSpPr>
        <p:spPr>
          <a:xfrm>
            <a:off x="1091820" y="1273791"/>
            <a:ext cx="476761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Overall Accuracy and Performance Analysis</a:t>
            </a:r>
          </a:p>
        </p:txBody>
      </p:sp>
      <p:sp>
        <p:nvSpPr>
          <p:cNvPr id="12" name="TextBox 11">
            <a:extLst>
              <a:ext uri="{FF2B5EF4-FFF2-40B4-BE49-F238E27FC236}">
                <a16:creationId xmlns:a16="http://schemas.microsoft.com/office/drawing/2014/main" id="{6CF3FADA-E5C6-D6ED-E1F5-43771B101242}"/>
              </a:ext>
            </a:extLst>
          </p:cNvPr>
          <p:cNvSpPr txBox="1"/>
          <p:nvPr/>
        </p:nvSpPr>
        <p:spPr>
          <a:xfrm>
            <a:off x="7949819" y="1273790"/>
            <a:ext cx="262946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MNLI label-flip analysis</a:t>
            </a:r>
          </a:p>
        </p:txBody>
      </p:sp>
      <p:pic>
        <p:nvPicPr>
          <p:cNvPr id="13" name="Picture 12" descr="A blue and white squares with numbers and letters&#10;&#10;Description automatically generated">
            <a:extLst>
              <a:ext uri="{FF2B5EF4-FFF2-40B4-BE49-F238E27FC236}">
                <a16:creationId xmlns:a16="http://schemas.microsoft.com/office/drawing/2014/main" id="{5C6C4DAE-E2DF-B1DF-8BAB-317BBB6E53C2}"/>
              </a:ext>
            </a:extLst>
          </p:cNvPr>
          <p:cNvPicPr>
            <a:picLocks noChangeAspect="1"/>
          </p:cNvPicPr>
          <p:nvPr/>
        </p:nvPicPr>
        <p:blipFill rotWithShape="1">
          <a:blip r:embed="rId6"/>
          <a:srcRect l="17012" t="1356" r="25311" b="23369"/>
          <a:stretch/>
        </p:blipFill>
        <p:spPr>
          <a:xfrm>
            <a:off x="6705812" y="1768650"/>
            <a:ext cx="1457063" cy="1447053"/>
          </a:xfrm>
          <a:prstGeom prst="rect">
            <a:avLst/>
          </a:prstGeom>
        </p:spPr>
      </p:pic>
      <p:sp>
        <p:nvSpPr>
          <p:cNvPr id="14" name="TextBox 13">
            <a:extLst>
              <a:ext uri="{FF2B5EF4-FFF2-40B4-BE49-F238E27FC236}">
                <a16:creationId xmlns:a16="http://schemas.microsoft.com/office/drawing/2014/main" id="{FF6E81F7-2759-390B-DDC9-3AAA62ECA60B}"/>
              </a:ext>
            </a:extLst>
          </p:cNvPr>
          <p:cNvSpPr txBox="1"/>
          <p:nvPr/>
        </p:nvSpPr>
        <p:spPr>
          <a:xfrm>
            <a:off x="7059330" y="3218595"/>
            <a:ext cx="93487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Original</a:t>
            </a:r>
          </a:p>
        </p:txBody>
      </p:sp>
      <p:sp>
        <p:nvSpPr>
          <p:cNvPr id="15" name="TextBox 14">
            <a:extLst>
              <a:ext uri="{FF2B5EF4-FFF2-40B4-BE49-F238E27FC236}">
                <a16:creationId xmlns:a16="http://schemas.microsoft.com/office/drawing/2014/main" id="{B04CD202-A56E-132F-F0AD-1FB0078DF8FB}"/>
              </a:ext>
            </a:extLst>
          </p:cNvPr>
          <p:cNvSpPr txBox="1"/>
          <p:nvPr/>
        </p:nvSpPr>
        <p:spPr>
          <a:xfrm>
            <a:off x="8678477" y="3218595"/>
            <a:ext cx="93487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Attacked</a:t>
            </a:r>
          </a:p>
        </p:txBody>
      </p:sp>
      <p:sp>
        <p:nvSpPr>
          <p:cNvPr id="16" name="TextBox 15">
            <a:extLst>
              <a:ext uri="{FF2B5EF4-FFF2-40B4-BE49-F238E27FC236}">
                <a16:creationId xmlns:a16="http://schemas.microsoft.com/office/drawing/2014/main" id="{730B5071-9127-1F45-B426-AF1C3BC825C3}"/>
              </a:ext>
            </a:extLst>
          </p:cNvPr>
          <p:cNvSpPr txBox="1"/>
          <p:nvPr/>
        </p:nvSpPr>
        <p:spPr>
          <a:xfrm>
            <a:off x="10236597" y="3218595"/>
            <a:ext cx="93487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MMADD</a:t>
            </a:r>
          </a:p>
        </p:txBody>
      </p:sp>
    </p:spTree>
    <p:extLst>
      <p:ext uri="{BB962C8B-B14F-4D97-AF65-F5344CB8AC3E}">
        <p14:creationId xmlns:p14="http://schemas.microsoft.com/office/powerpoint/2010/main" val="12297283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C2EC0-222C-42D2-F8DB-541052EE3C38}"/>
              </a:ext>
            </a:extLst>
          </p:cNvPr>
          <p:cNvSpPr>
            <a:spLocks noGrp="1"/>
          </p:cNvSpPr>
          <p:nvPr>
            <p:ph type="title"/>
          </p:nvPr>
        </p:nvSpPr>
        <p:spPr>
          <a:xfrm>
            <a:off x="1295400" y="679334"/>
            <a:ext cx="9601200" cy="1309687"/>
          </a:xfrm>
        </p:spPr>
        <p:txBody>
          <a:bodyPr/>
          <a:lstStyle/>
          <a:p>
            <a:r>
              <a:rPr lang="en-US"/>
              <a:t>Project Limitations</a:t>
            </a:r>
          </a:p>
        </p:txBody>
      </p:sp>
      <p:sp>
        <p:nvSpPr>
          <p:cNvPr id="3" name="Content Placeholder 2">
            <a:extLst>
              <a:ext uri="{FF2B5EF4-FFF2-40B4-BE49-F238E27FC236}">
                <a16:creationId xmlns:a16="http://schemas.microsoft.com/office/drawing/2014/main" id="{6F4E7F1E-EB02-2723-04D5-1A8B98B222FD}"/>
              </a:ext>
            </a:extLst>
          </p:cNvPr>
          <p:cNvSpPr>
            <a:spLocks noGrp="1"/>
          </p:cNvSpPr>
          <p:nvPr>
            <p:ph idx="1"/>
          </p:nvPr>
        </p:nvSpPr>
        <p:spPr>
          <a:xfrm>
            <a:off x="1295400" y="2049276"/>
            <a:ext cx="9601200" cy="3643312"/>
          </a:xfrm>
        </p:spPr>
        <p:txBody>
          <a:bodyPr vert="horz" lIns="91440" tIns="45720" rIns="91440" bIns="45720" rtlCol="0" anchor="t">
            <a:normAutofit fontScale="92500" lnSpcReduction="20000"/>
          </a:bodyPr>
          <a:lstStyle/>
          <a:p>
            <a:pPr algn="just">
              <a:buFont typeface="Arial" panose="020B0604020202020204" pitchFamily="34" charset="0"/>
              <a:buChar char="•"/>
            </a:pPr>
            <a:r>
              <a:rPr lang="en-US" b="0" i="0">
                <a:effectLst/>
              </a:rPr>
              <a:t>Restricted to smaller datasets for </a:t>
            </a:r>
            <a:r>
              <a:rPr lang="en-US" b="0" i="0" err="1">
                <a:effectLst/>
              </a:rPr>
              <a:t>DistilBERT</a:t>
            </a:r>
            <a:r>
              <a:rPr lang="en-US" b="0" i="0">
                <a:effectLst/>
              </a:rPr>
              <a:t> due to computational constraints; </a:t>
            </a:r>
            <a:r>
              <a:rPr lang="en-US" b="0" i="0" err="1">
                <a:effectLst/>
              </a:rPr>
              <a:t>Colab's</a:t>
            </a:r>
            <a:r>
              <a:rPr lang="en-US" b="0" i="0">
                <a:effectLst/>
              </a:rPr>
              <a:t> limitations led to crashes with larger data.</a:t>
            </a:r>
            <a:endParaRPr lang="en-US"/>
          </a:p>
          <a:p>
            <a:pPr algn="just">
              <a:buFont typeface="Arial" panose="020B0604020202020204" pitchFamily="34" charset="0"/>
              <a:buChar char="•"/>
            </a:pPr>
            <a:r>
              <a:rPr lang="en-US" b="0" i="0">
                <a:effectLst/>
              </a:rPr>
              <a:t>Incomplete exploration of IGA attacks across datasets – as shown by the average number of queries, it is a computationally expensive attack</a:t>
            </a:r>
            <a:r>
              <a:rPr lang="en-US"/>
              <a:t>. Moreover, the </a:t>
            </a:r>
            <a:r>
              <a:rPr lang="en-US" err="1"/>
              <a:t>textattack</a:t>
            </a:r>
            <a:r>
              <a:rPr lang="en-US"/>
              <a:t> implementation is unreliably buggy for this specific attack. The framework takes a barebones approach and prioritizes a generalized framework which widens the scope of use but makes the resolution of attack-specific bugs difficult.</a:t>
            </a:r>
            <a:endParaRPr lang="en-US" b="0" i="0">
              <a:effectLst/>
            </a:endParaRPr>
          </a:p>
          <a:p>
            <a:pPr algn="just">
              <a:buFont typeface="Arial" panose="020B0604020202020204" pitchFamily="34" charset="0"/>
              <a:buChar char="•"/>
            </a:pPr>
            <a:r>
              <a:rPr lang="en-US" b="0" i="0">
                <a:effectLst/>
              </a:rPr>
              <a:t>Incompatibility with </a:t>
            </a:r>
            <a:r>
              <a:rPr lang="en-US" b="0" i="0" err="1">
                <a:effectLst/>
              </a:rPr>
              <a:t>textattack</a:t>
            </a:r>
            <a:r>
              <a:rPr lang="en-US" b="0" i="0">
                <a:effectLst/>
              </a:rPr>
              <a:t> trainers for adversarial training – currently, the trainers support only a handful of model types for adversarial training on an attack recipe. We circumvented this limitation by preparing adversarial datasets for use with the </a:t>
            </a:r>
            <a:r>
              <a:rPr lang="en-US" b="0" i="0" err="1">
                <a:effectLst/>
              </a:rPr>
              <a:t>Huggingface</a:t>
            </a:r>
            <a:r>
              <a:rPr lang="en-US" b="0" i="0">
                <a:effectLst/>
              </a:rPr>
              <a:t> Transformers library.</a:t>
            </a:r>
          </a:p>
          <a:p>
            <a:pPr algn="just">
              <a:buFont typeface="Arial" panose="020B0604020202020204" pitchFamily="34" charset="0"/>
              <a:buChar char="•"/>
            </a:pPr>
            <a:r>
              <a:rPr lang="en-US" b="0" i="0">
                <a:effectLst/>
              </a:rPr>
              <a:t>Opted for smaller BERT variants over BERT base models to accommodate resource limitations affecting the implementation of adversarial attacks.</a:t>
            </a:r>
          </a:p>
        </p:txBody>
      </p:sp>
    </p:spTree>
    <p:extLst>
      <p:ext uri="{BB962C8B-B14F-4D97-AF65-F5344CB8AC3E}">
        <p14:creationId xmlns:p14="http://schemas.microsoft.com/office/powerpoint/2010/main" val="813493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AE99-32A0-E30C-43D2-65464745D327}"/>
              </a:ext>
            </a:extLst>
          </p:cNvPr>
          <p:cNvSpPr>
            <a:spLocks noGrp="1"/>
          </p:cNvSpPr>
          <p:nvPr>
            <p:ph type="title"/>
          </p:nvPr>
        </p:nvSpPr>
        <p:spPr>
          <a:xfrm>
            <a:off x="1505975" y="-43604"/>
            <a:ext cx="9601200" cy="1309687"/>
          </a:xfrm>
        </p:spPr>
        <p:txBody>
          <a:bodyPr/>
          <a:lstStyle/>
          <a:p>
            <a:r>
              <a:rPr lang="en-US"/>
              <a:t>Code Snippet </a:t>
            </a:r>
            <a:r>
              <a:rPr lang="en-US">
                <a:latin typeface="Calibri"/>
                <a:cs typeface="Calibri"/>
              </a:rPr>
              <a:t>-</a:t>
            </a:r>
            <a:r>
              <a:rPr lang="en-US"/>
              <a:t> Example of an attack</a:t>
            </a:r>
          </a:p>
        </p:txBody>
      </p:sp>
      <p:pic>
        <p:nvPicPr>
          <p:cNvPr id="5" name="Picture 4" descr="A screenshot of a computer program&#10;&#10;Description automatically generated">
            <a:extLst>
              <a:ext uri="{FF2B5EF4-FFF2-40B4-BE49-F238E27FC236}">
                <a16:creationId xmlns:a16="http://schemas.microsoft.com/office/drawing/2014/main" id="{5DA99712-2008-08C6-D1EC-D6524C9EFCD6}"/>
              </a:ext>
            </a:extLst>
          </p:cNvPr>
          <p:cNvPicPr>
            <a:picLocks noChangeAspect="1"/>
          </p:cNvPicPr>
          <p:nvPr/>
        </p:nvPicPr>
        <p:blipFill>
          <a:blip r:embed="rId2"/>
          <a:stretch>
            <a:fillRect/>
          </a:stretch>
        </p:blipFill>
        <p:spPr>
          <a:xfrm>
            <a:off x="861200" y="1766300"/>
            <a:ext cx="4466947" cy="4520403"/>
          </a:xfrm>
          <a:prstGeom prst="rect">
            <a:avLst/>
          </a:prstGeom>
        </p:spPr>
      </p:pic>
      <p:pic>
        <p:nvPicPr>
          <p:cNvPr id="11" name="Content Placeholder 10" descr="A white paper with black text&#10;&#10;Description automatically generated">
            <a:extLst>
              <a:ext uri="{FF2B5EF4-FFF2-40B4-BE49-F238E27FC236}">
                <a16:creationId xmlns:a16="http://schemas.microsoft.com/office/drawing/2014/main" id="{BAC14279-2BA4-775E-6E9E-06240DEEA9E2}"/>
              </a:ext>
            </a:extLst>
          </p:cNvPr>
          <p:cNvPicPr>
            <a:picLocks noGrp="1" noChangeAspect="1"/>
          </p:cNvPicPr>
          <p:nvPr>
            <p:ph idx="1"/>
          </p:nvPr>
        </p:nvPicPr>
        <p:blipFill>
          <a:blip r:embed="rId3"/>
          <a:stretch>
            <a:fillRect/>
          </a:stretch>
        </p:blipFill>
        <p:spPr>
          <a:xfrm>
            <a:off x="6095474" y="2472815"/>
            <a:ext cx="5174143" cy="2629779"/>
          </a:xfrm>
        </p:spPr>
      </p:pic>
      <p:sp>
        <p:nvSpPr>
          <p:cNvPr id="12" name="TextBox 11">
            <a:extLst>
              <a:ext uri="{FF2B5EF4-FFF2-40B4-BE49-F238E27FC236}">
                <a16:creationId xmlns:a16="http://schemas.microsoft.com/office/drawing/2014/main" id="{FE25B7C0-FCBC-6DE3-4CB8-37090C8F4768}"/>
              </a:ext>
            </a:extLst>
          </p:cNvPr>
          <p:cNvSpPr txBox="1"/>
          <p:nvPr/>
        </p:nvSpPr>
        <p:spPr>
          <a:xfrm>
            <a:off x="5998682" y="2069280"/>
            <a:ext cx="37582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Output</a:t>
            </a:r>
          </a:p>
        </p:txBody>
      </p:sp>
    </p:spTree>
    <p:extLst>
      <p:ext uri="{BB962C8B-B14F-4D97-AF65-F5344CB8AC3E}">
        <p14:creationId xmlns:p14="http://schemas.microsoft.com/office/powerpoint/2010/main" val="3452523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4132-C114-22B4-A3C6-2C7694620838}"/>
              </a:ext>
            </a:extLst>
          </p:cNvPr>
          <p:cNvSpPr>
            <a:spLocks noGrp="1"/>
          </p:cNvSpPr>
          <p:nvPr>
            <p:ph type="title"/>
          </p:nvPr>
        </p:nvSpPr>
        <p:spPr>
          <a:xfrm>
            <a:off x="43092" y="295507"/>
            <a:ext cx="11798851" cy="1309687"/>
          </a:xfrm>
        </p:spPr>
        <p:txBody>
          <a:bodyPr/>
          <a:lstStyle/>
          <a:p>
            <a:pPr algn="ctr"/>
            <a:r>
              <a:rPr lang="en-US"/>
              <a:t>Code Snippet </a:t>
            </a:r>
            <a:r>
              <a:rPr lang="en-US">
                <a:latin typeface="Calibri Light"/>
                <a:cs typeface="Calibri Light"/>
              </a:rPr>
              <a:t>-</a:t>
            </a:r>
            <a:r>
              <a:rPr lang="en-US"/>
              <a:t> EXAMPLE of Adversarial training </a:t>
            </a:r>
          </a:p>
        </p:txBody>
      </p:sp>
      <p:pic>
        <p:nvPicPr>
          <p:cNvPr id="5" name="Picture 4" descr="A screenshot of a computer code&#10;&#10;Description automatically generated">
            <a:extLst>
              <a:ext uri="{FF2B5EF4-FFF2-40B4-BE49-F238E27FC236}">
                <a16:creationId xmlns:a16="http://schemas.microsoft.com/office/drawing/2014/main" id="{2954EF12-B959-4EED-4BAF-4FC4B2D1FBF7}"/>
              </a:ext>
            </a:extLst>
          </p:cNvPr>
          <p:cNvPicPr>
            <a:picLocks noChangeAspect="1"/>
          </p:cNvPicPr>
          <p:nvPr/>
        </p:nvPicPr>
        <p:blipFill>
          <a:blip r:embed="rId2"/>
          <a:stretch>
            <a:fillRect/>
          </a:stretch>
        </p:blipFill>
        <p:spPr>
          <a:xfrm>
            <a:off x="146358" y="1871472"/>
            <a:ext cx="5495277" cy="3655113"/>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1B38749F-9833-41E8-65B9-6ED170F6218D}"/>
              </a:ext>
            </a:extLst>
          </p:cNvPr>
          <p:cNvPicPr>
            <a:picLocks noChangeAspect="1"/>
          </p:cNvPicPr>
          <p:nvPr/>
        </p:nvPicPr>
        <p:blipFill>
          <a:blip r:embed="rId3"/>
          <a:stretch>
            <a:fillRect/>
          </a:stretch>
        </p:blipFill>
        <p:spPr>
          <a:xfrm>
            <a:off x="5854948" y="1872242"/>
            <a:ext cx="6190694" cy="3653572"/>
          </a:xfrm>
          <a:prstGeom prst="rect">
            <a:avLst/>
          </a:prstGeom>
        </p:spPr>
      </p:pic>
    </p:spTree>
    <p:extLst>
      <p:ext uri="{BB962C8B-B14F-4D97-AF65-F5344CB8AC3E}">
        <p14:creationId xmlns:p14="http://schemas.microsoft.com/office/powerpoint/2010/main" val="1491731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0FA36-1E5B-799B-6F2B-164BB7D79788}"/>
              </a:ext>
            </a:extLst>
          </p:cNvPr>
          <p:cNvSpPr>
            <a:spLocks noGrp="1"/>
          </p:cNvSpPr>
          <p:nvPr>
            <p:ph type="title"/>
          </p:nvPr>
        </p:nvSpPr>
        <p:spPr>
          <a:xfrm>
            <a:off x="904098" y="98623"/>
            <a:ext cx="10385286" cy="1309687"/>
          </a:xfrm>
        </p:spPr>
        <p:txBody>
          <a:bodyPr/>
          <a:lstStyle/>
          <a:p>
            <a:r>
              <a:rPr lang="en-US"/>
              <a:t>Code Snippet – Example for EVALUATION</a:t>
            </a:r>
          </a:p>
        </p:txBody>
      </p:sp>
      <p:pic>
        <p:nvPicPr>
          <p:cNvPr id="4" name="Content Placeholder 3" descr="A screenshot of a computer code&#10;&#10;Description automatically generated">
            <a:extLst>
              <a:ext uri="{FF2B5EF4-FFF2-40B4-BE49-F238E27FC236}">
                <a16:creationId xmlns:a16="http://schemas.microsoft.com/office/drawing/2014/main" id="{023E9594-DCBE-DC23-798C-825B89262603}"/>
              </a:ext>
            </a:extLst>
          </p:cNvPr>
          <p:cNvPicPr>
            <a:picLocks noGrp="1" noChangeAspect="1"/>
          </p:cNvPicPr>
          <p:nvPr>
            <p:ph idx="1"/>
          </p:nvPr>
        </p:nvPicPr>
        <p:blipFill>
          <a:blip r:embed="rId2"/>
          <a:stretch>
            <a:fillRect/>
          </a:stretch>
        </p:blipFill>
        <p:spPr>
          <a:xfrm>
            <a:off x="1018596" y="1187195"/>
            <a:ext cx="9709634" cy="5572193"/>
          </a:xfrm>
        </p:spPr>
      </p:pic>
    </p:spTree>
    <p:extLst>
      <p:ext uri="{BB962C8B-B14F-4D97-AF65-F5344CB8AC3E}">
        <p14:creationId xmlns:p14="http://schemas.microsoft.com/office/powerpoint/2010/main" val="2629509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458AC-CF63-719E-4967-FCA4C2A25F0C}"/>
              </a:ext>
            </a:extLst>
          </p:cNvPr>
          <p:cNvSpPr>
            <a:spLocks noGrp="1"/>
          </p:cNvSpPr>
          <p:nvPr>
            <p:ph type="title"/>
          </p:nvPr>
        </p:nvSpPr>
        <p:spPr/>
        <p:txBody>
          <a:bodyPr/>
          <a:lstStyle/>
          <a:p>
            <a:r>
              <a:rPr lang="en-IN"/>
              <a:t>Conclusions</a:t>
            </a:r>
            <a:endParaRPr lang="en-IN" dirty="0"/>
          </a:p>
        </p:txBody>
      </p:sp>
      <p:sp>
        <p:nvSpPr>
          <p:cNvPr id="3" name="Content Placeholder 2">
            <a:extLst>
              <a:ext uri="{FF2B5EF4-FFF2-40B4-BE49-F238E27FC236}">
                <a16:creationId xmlns:a16="http://schemas.microsoft.com/office/drawing/2014/main" id="{0BAF6F61-A42E-2222-E100-1FF9DF6A1906}"/>
              </a:ext>
            </a:extLst>
          </p:cNvPr>
          <p:cNvSpPr>
            <a:spLocks noGrp="1"/>
          </p:cNvSpPr>
          <p:nvPr>
            <p:ph idx="1"/>
          </p:nvPr>
        </p:nvSpPr>
        <p:spPr>
          <a:xfrm>
            <a:off x="1295400" y="2262188"/>
            <a:ext cx="9601200" cy="3146153"/>
          </a:xfrm>
        </p:spPr>
        <p:txBody>
          <a:bodyPr vert="horz" lIns="91440" tIns="45720" rIns="91440" bIns="45720" rtlCol="0" anchor="t">
            <a:normAutofit fontScale="85000" lnSpcReduction="10000"/>
          </a:bodyPr>
          <a:lstStyle/>
          <a:p>
            <a:r>
              <a:rPr lang="en-IN" dirty="0" err="1">
                <a:ea typeface="+mn-lt"/>
                <a:cs typeface="+mn-lt"/>
              </a:rPr>
              <a:t>TextBugger</a:t>
            </a:r>
            <a:r>
              <a:rPr lang="en-IN" dirty="0">
                <a:ea typeface="+mn-lt"/>
                <a:cs typeface="+mn-lt"/>
              </a:rPr>
              <a:t> claims to work better than </a:t>
            </a:r>
            <a:r>
              <a:rPr lang="en-IN" dirty="0" err="1">
                <a:ea typeface="+mn-lt"/>
                <a:cs typeface="+mn-lt"/>
              </a:rPr>
              <a:t>deepwordbug</a:t>
            </a:r>
            <a:r>
              <a:rPr lang="en-IN" dirty="0">
                <a:ea typeface="+mn-lt"/>
                <a:cs typeface="+mn-lt"/>
              </a:rPr>
              <a:t> and shows results accordingly. Our experiments show that </a:t>
            </a:r>
            <a:r>
              <a:rPr lang="en-IN" dirty="0" err="1">
                <a:ea typeface="+mn-lt"/>
                <a:cs typeface="+mn-lt"/>
              </a:rPr>
              <a:t>deepwordbug</a:t>
            </a:r>
            <a:r>
              <a:rPr lang="en-IN" dirty="0">
                <a:ea typeface="+mn-lt"/>
                <a:cs typeface="+mn-lt"/>
              </a:rPr>
              <a:t> and </a:t>
            </a:r>
            <a:r>
              <a:rPr lang="en-IN" dirty="0" err="1">
                <a:ea typeface="+mn-lt"/>
                <a:cs typeface="+mn-lt"/>
              </a:rPr>
              <a:t>Textbugger</a:t>
            </a:r>
            <a:r>
              <a:rPr lang="en-IN" dirty="0">
                <a:ea typeface="+mn-lt"/>
                <a:cs typeface="+mn-lt"/>
              </a:rPr>
              <a:t> have similar or lesser attack success rates.</a:t>
            </a:r>
          </a:p>
          <a:p>
            <a:r>
              <a:rPr lang="en-IN"/>
              <a:t>The adversarial attacks majorly do not pay attention to the context change for the word through perturbations, as shown in PWWS where swapping the letter “S” for “randomness” is counted as a valid perturbation but it results in a contextually unrelated and incorrect statement. </a:t>
            </a:r>
          </a:p>
          <a:p>
            <a:r>
              <a:rPr lang="en-IN"/>
              <a:t>With no examples to account for context aware perturbations, the models failed on such perturbations (as shown in MMADD failure cases, where making meaningful perturbations successfully evaded the </a:t>
            </a:r>
            <a:r>
              <a:rPr lang="en-IN" err="1"/>
              <a:t>defense</a:t>
            </a:r>
            <a:r>
              <a:rPr lang="en-IN"/>
              <a:t>). Context aware adversarial training would help defend against context aware attacks. </a:t>
            </a:r>
            <a:endParaRPr lang="en-IN" dirty="0"/>
          </a:p>
          <a:p>
            <a:r>
              <a:rPr lang="en-IN"/>
              <a:t>Approaches such as Mixture-of-Experts (which is quite similar to MMADD) could perform well on adversarial attacks over a wide range.</a:t>
            </a:r>
            <a:endParaRPr lang="en-IN" dirty="0"/>
          </a:p>
        </p:txBody>
      </p:sp>
    </p:spTree>
    <p:extLst>
      <p:ext uri="{BB962C8B-B14F-4D97-AF65-F5344CB8AC3E}">
        <p14:creationId xmlns:p14="http://schemas.microsoft.com/office/powerpoint/2010/main" val="12968807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174E1-3FA6-D8C3-759E-A04FBB648AA1}"/>
              </a:ext>
            </a:extLst>
          </p:cNvPr>
          <p:cNvSpPr>
            <a:spLocks noGrp="1"/>
          </p:cNvSpPr>
          <p:nvPr>
            <p:ph type="title"/>
          </p:nvPr>
        </p:nvSpPr>
        <p:spPr/>
        <p:txBody>
          <a:bodyPr/>
          <a:lstStyle/>
          <a:p>
            <a:r>
              <a:rPr lang="en-IN"/>
              <a:t>References</a:t>
            </a:r>
          </a:p>
        </p:txBody>
      </p:sp>
      <p:sp>
        <p:nvSpPr>
          <p:cNvPr id="3" name="Content Placeholder 2">
            <a:extLst>
              <a:ext uri="{FF2B5EF4-FFF2-40B4-BE49-F238E27FC236}">
                <a16:creationId xmlns:a16="http://schemas.microsoft.com/office/drawing/2014/main" id="{AA16CAD9-4870-6B3F-759B-499B518EB1D0}"/>
              </a:ext>
            </a:extLst>
          </p:cNvPr>
          <p:cNvSpPr>
            <a:spLocks noGrp="1"/>
          </p:cNvSpPr>
          <p:nvPr>
            <p:ph idx="1"/>
          </p:nvPr>
        </p:nvSpPr>
        <p:spPr/>
        <p:txBody>
          <a:bodyPr vert="horz" lIns="91440" tIns="45720" rIns="91440" bIns="45720" rtlCol="0" anchor="t">
            <a:normAutofit lnSpcReduction="10000"/>
          </a:bodyPr>
          <a:lstStyle/>
          <a:p>
            <a:r>
              <a:rPr lang="en-IN" err="1"/>
              <a:t>Textattack</a:t>
            </a:r>
            <a:r>
              <a:rPr lang="en-IN"/>
              <a:t> : </a:t>
            </a:r>
            <a:r>
              <a:rPr lang="en-IN">
                <a:hlinkClick r:id="rId2"/>
              </a:rPr>
              <a:t>https://textattack.readthedocs.io/en/master/index.html</a:t>
            </a:r>
            <a:endParaRPr lang="en-IN"/>
          </a:p>
          <a:p>
            <a:r>
              <a:rPr lang="en-IN"/>
              <a:t>DeBERTa-v3-xsmall: </a:t>
            </a:r>
            <a:r>
              <a:rPr lang="en-IN">
                <a:hlinkClick r:id="rId3"/>
              </a:rPr>
              <a:t>https://huggingface.co/microsoft/deberta-v3-xsmall</a:t>
            </a:r>
            <a:endParaRPr lang="en-IN"/>
          </a:p>
          <a:p>
            <a:r>
              <a:rPr lang="en-IN" err="1"/>
              <a:t>DistilBERT</a:t>
            </a:r>
            <a:r>
              <a:rPr lang="en-IN"/>
              <a:t>-base-uncased: </a:t>
            </a:r>
            <a:r>
              <a:rPr lang="en-IN">
                <a:hlinkClick r:id="rId4"/>
              </a:rPr>
              <a:t>https://huggingface.co/distilbert-base-uncased</a:t>
            </a:r>
            <a:endParaRPr lang="en-IN"/>
          </a:p>
          <a:p>
            <a:r>
              <a:rPr lang="en-IN"/>
              <a:t>Glue datasets: </a:t>
            </a:r>
            <a:r>
              <a:rPr lang="en-IN">
                <a:ea typeface="+mn-lt"/>
                <a:cs typeface="+mn-lt"/>
                <a:hlinkClick r:id="rId5"/>
              </a:rPr>
              <a:t>https://huggingface.co/datasets/glue</a:t>
            </a:r>
            <a:r>
              <a:rPr lang="en-IN">
                <a:ea typeface="+mn-lt"/>
                <a:cs typeface="+mn-lt"/>
              </a:rPr>
              <a:t>  </a:t>
            </a:r>
            <a:endParaRPr lang="en-IN"/>
          </a:p>
          <a:p>
            <a:r>
              <a:rPr lang="en-IN" err="1"/>
              <a:t>Optuna</a:t>
            </a:r>
            <a:r>
              <a:rPr lang="en-IN"/>
              <a:t>: </a:t>
            </a:r>
            <a:r>
              <a:rPr lang="en-IN">
                <a:ea typeface="+mn-lt"/>
                <a:cs typeface="+mn-lt"/>
                <a:hlinkClick r:id="rId6"/>
              </a:rPr>
              <a:t>https://github.com/optuna/optuna</a:t>
            </a:r>
            <a:r>
              <a:rPr lang="en-IN">
                <a:ea typeface="+mn-lt"/>
                <a:cs typeface="+mn-lt"/>
              </a:rPr>
              <a:t> </a:t>
            </a:r>
            <a:endParaRPr lang="en-IN"/>
          </a:p>
          <a:p>
            <a:r>
              <a:rPr lang="en-IN"/>
              <a:t>Fine-tuned-</a:t>
            </a:r>
            <a:r>
              <a:rPr lang="en-IN" err="1"/>
              <a:t>FinBert</a:t>
            </a:r>
            <a:r>
              <a:rPr lang="en-IN"/>
              <a:t>: </a:t>
            </a:r>
            <a:r>
              <a:rPr lang="en-IN">
                <a:hlinkClick r:id="rId7"/>
              </a:rPr>
              <a:t>https://huggingface.co/mstafam/fine-tuned-bert-financial-sentiment-analysis</a:t>
            </a:r>
            <a:endParaRPr lang="en-IN"/>
          </a:p>
          <a:p>
            <a:r>
              <a:rPr lang="en-IN"/>
              <a:t>Finance auditor sentiment datasets: </a:t>
            </a:r>
            <a:r>
              <a:rPr lang="en-IN">
                <a:hlinkClick r:id="rId8"/>
              </a:rPr>
              <a:t>https://huggingface.co/datasets/FinanceInc/auditor_sentiment</a:t>
            </a:r>
            <a:endParaRPr lang="en-IN"/>
          </a:p>
        </p:txBody>
      </p:sp>
    </p:spTree>
    <p:extLst>
      <p:ext uri="{BB962C8B-B14F-4D97-AF65-F5344CB8AC3E}">
        <p14:creationId xmlns:p14="http://schemas.microsoft.com/office/powerpoint/2010/main" val="76437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737D0-225E-AA41-FCB0-A36EE5221709}"/>
              </a:ext>
            </a:extLst>
          </p:cNvPr>
          <p:cNvSpPr>
            <a:spLocks noGrp="1"/>
          </p:cNvSpPr>
          <p:nvPr>
            <p:ph type="title"/>
          </p:nvPr>
        </p:nvSpPr>
        <p:spPr>
          <a:xfrm>
            <a:off x="1295151" y="988"/>
            <a:ext cx="9601200" cy="877399"/>
          </a:xfrm>
        </p:spPr>
        <p:txBody>
          <a:bodyPr/>
          <a:lstStyle/>
          <a:p>
            <a:pPr algn="ctr"/>
            <a:r>
              <a:rPr lang="en-US"/>
              <a:t>Datasets (GLUE)</a:t>
            </a:r>
          </a:p>
        </p:txBody>
      </p:sp>
      <p:sp>
        <p:nvSpPr>
          <p:cNvPr id="3" name="Content Placeholder 2">
            <a:extLst>
              <a:ext uri="{FF2B5EF4-FFF2-40B4-BE49-F238E27FC236}">
                <a16:creationId xmlns:a16="http://schemas.microsoft.com/office/drawing/2014/main" id="{BA42FB62-2237-0ED4-3F6A-4A3B4C3D5F57}"/>
              </a:ext>
            </a:extLst>
          </p:cNvPr>
          <p:cNvSpPr>
            <a:spLocks noGrp="1"/>
          </p:cNvSpPr>
          <p:nvPr>
            <p:ph idx="1"/>
          </p:nvPr>
        </p:nvSpPr>
        <p:spPr>
          <a:xfrm>
            <a:off x="691662" y="958866"/>
            <a:ext cx="5256035" cy="6426548"/>
          </a:xfrm>
        </p:spPr>
        <p:txBody>
          <a:bodyPr vert="horz" lIns="91440" tIns="45720" rIns="91440" bIns="45720" rtlCol="0" anchor="t">
            <a:normAutofit/>
          </a:bodyPr>
          <a:lstStyle/>
          <a:p>
            <a:pPr marL="0" indent="0">
              <a:buNone/>
            </a:pPr>
            <a:r>
              <a:rPr lang="en-US" sz="1100" b="1">
                <a:latin typeface="Arial"/>
                <a:cs typeface="Arial"/>
              </a:rPr>
              <a:t>MNLI -</a:t>
            </a:r>
            <a:r>
              <a:rPr lang="en-US" sz="1100">
                <a:latin typeface="Arial"/>
                <a:cs typeface="Arial"/>
              </a:rPr>
              <a:t> </a:t>
            </a:r>
            <a:r>
              <a:rPr lang="en-US" sz="1100">
                <a:ea typeface="+mn-lt"/>
                <a:cs typeface="+mn-lt"/>
              </a:rPr>
              <a:t>The Multi-Genre Natural Language Inference corpus is a crowd-sourced collection of 433k sentence pairs annotated with textual entailment information.</a:t>
            </a:r>
            <a:endParaRPr lang="en-US"/>
          </a:p>
          <a:p>
            <a:pPr marL="0" indent="0">
              <a:buNone/>
            </a:pPr>
            <a:r>
              <a:rPr lang="en-US" sz="1100">
                <a:ea typeface="+mn-lt"/>
                <a:cs typeface="+mn-lt"/>
              </a:rPr>
              <a:t>Train subset - 393k rows</a:t>
            </a:r>
            <a:endParaRPr lang="en-US"/>
          </a:p>
          <a:p>
            <a:pPr marL="0" indent="0">
              <a:buNone/>
            </a:pPr>
            <a:r>
              <a:rPr lang="en-US" sz="1100">
                <a:ea typeface="+mn-lt"/>
                <a:cs typeface="+mn-lt"/>
              </a:rPr>
              <a:t>Validation matched subset- 9.82k rows</a:t>
            </a:r>
            <a:endParaRPr lang="en-US"/>
          </a:p>
          <a:p>
            <a:pPr marL="0" indent="0">
              <a:buNone/>
            </a:pPr>
            <a:r>
              <a:rPr lang="en-US" sz="1100">
                <a:ea typeface="+mn-lt"/>
                <a:cs typeface="+mn-lt"/>
              </a:rPr>
              <a:t>Data - Premise, Hypothesis, label(0-entailment,1-neutral, 2- contradiction)</a:t>
            </a:r>
            <a:endParaRPr lang="en-US"/>
          </a:p>
          <a:p>
            <a:pPr marL="0" indent="0">
              <a:buNone/>
            </a:pPr>
            <a:endParaRPr lang="en-US" sz="1100"/>
          </a:p>
          <a:p>
            <a:pPr marL="0" indent="0">
              <a:buNone/>
            </a:pPr>
            <a:endParaRPr lang="en-US" sz="1100">
              <a:latin typeface="Univers Light"/>
              <a:cs typeface="Arial"/>
            </a:endParaRPr>
          </a:p>
          <a:p>
            <a:pPr marL="0" indent="0">
              <a:buNone/>
            </a:pPr>
            <a:endParaRPr lang="en-US" sz="1100">
              <a:latin typeface="Univers Light"/>
              <a:cs typeface="Arial"/>
            </a:endParaRPr>
          </a:p>
          <a:p>
            <a:pPr marL="0" indent="0">
              <a:buNone/>
            </a:pPr>
            <a:endParaRPr lang="en-US" sz="600">
              <a:ea typeface="+mn-lt"/>
              <a:cs typeface="+mn-lt"/>
            </a:endParaRPr>
          </a:p>
          <a:p>
            <a:pPr marL="0" indent="0">
              <a:buNone/>
            </a:pPr>
            <a:endParaRPr lang="en-US" sz="1100">
              <a:latin typeface="Univers Light"/>
              <a:cs typeface="Arial"/>
            </a:endParaRPr>
          </a:p>
          <a:p>
            <a:pPr marL="0" indent="0">
              <a:buNone/>
            </a:pPr>
            <a:r>
              <a:rPr lang="en-US" sz="1100" b="1">
                <a:latin typeface="Arial"/>
                <a:cs typeface="Arial"/>
              </a:rPr>
              <a:t>QNLI </a:t>
            </a:r>
            <a:r>
              <a:rPr lang="en-US" sz="1100" b="1">
                <a:ea typeface="+mn-lt"/>
                <a:cs typeface="+mn-lt"/>
              </a:rPr>
              <a:t>-</a:t>
            </a:r>
            <a:r>
              <a:rPr lang="en-US" sz="1100">
                <a:ea typeface="+mn-lt"/>
                <a:cs typeface="+mn-lt"/>
              </a:rPr>
              <a:t> The QNLI (Question-answering NLI) dataset is a Natural Language Inference dataset automatically derived from the Stanford Question Answering Dataset.</a:t>
            </a:r>
          </a:p>
          <a:p>
            <a:pPr marL="0" indent="0">
              <a:buNone/>
            </a:pPr>
            <a:r>
              <a:rPr lang="en-US" sz="1100">
                <a:ea typeface="+mn-lt"/>
                <a:cs typeface="+mn-lt"/>
              </a:rPr>
              <a:t>Train subset- 105k rows</a:t>
            </a:r>
          </a:p>
          <a:p>
            <a:pPr marL="0" indent="0">
              <a:buNone/>
            </a:pPr>
            <a:r>
              <a:rPr lang="en-US" sz="1100">
                <a:ea typeface="+mn-lt"/>
                <a:cs typeface="+mn-lt"/>
              </a:rPr>
              <a:t>Validation- 5.46k rows</a:t>
            </a:r>
          </a:p>
          <a:p>
            <a:pPr marL="0" indent="0">
              <a:buNone/>
            </a:pPr>
            <a:r>
              <a:rPr lang="en-US" sz="1100">
                <a:ea typeface="+mn-lt"/>
                <a:cs typeface="+mn-lt"/>
              </a:rPr>
              <a:t>Data- question-sentence pairs, label(0-entailment,1-not_entailment)</a:t>
            </a:r>
          </a:p>
          <a:p>
            <a:pPr>
              <a:buNone/>
            </a:pPr>
            <a:endParaRPr lang="en-US" sz="1100"/>
          </a:p>
        </p:txBody>
      </p:sp>
      <p:sp>
        <p:nvSpPr>
          <p:cNvPr id="5" name="Content Placeholder 2">
            <a:extLst>
              <a:ext uri="{FF2B5EF4-FFF2-40B4-BE49-F238E27FC236}">
                <a16:creationId xmlns:a16="http://schemas.microsoft.com/office/drawing/2014/main" id="{56351DB5-4342-C0F6-C6C2-3D7AB0D6F51E}"/>
              </a:ext>
            </a:extLst>
          </p:cNvPr>
          <p:cNvSpPr txBox="1">
            <a:spLocks/>
          </p:cNvSpPr>
          <p:nvPr/>
        </p:nvSpPr>
        <p:spPr>
          <a:xfrm>
            <a:off x="5937093" y="958393"/>
            <a:ext cx="6308058" cy="6471752"/>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75488"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94944"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5214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sz="1100" b="1">
                <a:latin typeface="Arial"/>
                <a:ea typeface="+mn-lt"/>
                <a:cs typeface="Arial"/>
              </a:rPr>
              <a:t>RTE </a:t>
            </a:r>
            <a:r>
              <a:rPr lang="en-US" sz="1200">
                <a:ea typeface="+mn-lt"/>
                <a:cs typeface="+mn-lt"/>
              </a:rPr>
              <a:t>Recognizing Textual Entailment (RTE). The datasets come from a series of annual textual entailment challenges.</a:t>
            </a:r>
            <a:endParaRPr lang="en-US"/>
          </a:p>
          <a:p>
            <a:pPr>
              <a:buNone/>
            </a:pPr>
            <a:r>
              <a:rPr lang="en-US" sz="1100">
                <a:ea typeface="+mn-lt"/>
                <a:cs typeface="+mn-lt"/>
              </a:rPr>
              <a:t>Train subset- 2.49k rows</a:t>
            </a:r>
            <a:endParaRPr lang="en-US"/>
          </a:p>
          <a:p>
            <a:pPr>
              <a:buNone/>
            </a:pPr>
            <a:r>
              <a:rPr lang="en-US" sz="1100">
                <a:ea typeface="+mn-lt"/>
                <a:cs typeface="+mn-lt"/>
              </a:rPr>
              <a:t>validation - 277 rows </a:t>
            </a:r>
          </a:p>
          <a:p>
            <a:pPr>
              <a:buNone/>
            </a:pPr>
            <a:r>
              <a:rPr lang="en-US" sz="1100">
                <a:ea typeface="+mn-lt"/>
                <a:cs typeface="+mn-lt"/>
              </a:rPr>
              <a:t>Data - sentence1, sentence2, label(0-entailment,1-not_entailment) </a:t>
            </a:r>
          </a:p>
          <a:p>
            <a:pPr marL="0" indent="0">
              <a:buNone/>
            </a:pPr>
            <a:br>
              <a:rPr lang="en-US" sz="1100">
                <a:ea typeface="+mn-lt"/>
                <a:cs typeface="+mn-lt"/>
              </a:rPr>
            </a:br>
            <a:endParaRPr lang="en-US" sz="1100">
              <a:ea typeface="+mn-lt"/>
              <a:cs typeface="+mn-lt"/>
            </a:endParaRPr>
          </a:p>
          <a:p>
            <a:pPr marL="0" indent="0">
              <a:buNone/>
            </a:pPr>
            <a:endParaRPr lang="en-US" sz="1100">
              <a:ea typeface="+mn-lt"/>
              <a:cs typeface="+mn-lt"/>
            </a:endParaRPr>
          </a:p>
          <a:p>
            <a:pPr marL="0" indent="0">
              <a:buNone/>
            </a:pPr>
            <a:endParaRPr lang="en-US" sz="1100">
              <a:ea typeface="+mn-lt"/>
              <a:cs typeface="+mn-lt"/>
            </a:endParaRPr>
          </a:p>
          <a:p>
            <a:pPr marL="0" indent="0">
              <a:buNone/>
            </a:pPr>
            <a:endParaRPr lang="en-US" sz="1100">
              <a:ea typeface="+mn-lt"/>
              <a:cs typeface="Arial"/>
            </a:endParaRPr>
          </a:p>
          <a:p>
            <a:pPr marL="0" indent="0">
              <a:buNone/>
            </a:pPr>
            <a:r>
              <a:rPr lang="en-US" sz="1100" b="1">
                <a:latin typeface="Arial"/>
                <a:cs typeface="Arial"/>
              </a:rPr>
              <a:t>MRPC -</a:t>
            </a:r>
            <a:r>
              <a:rPr lang="en-US" sz="1100">
                <a:ea typeface="+mn-lt"/>
                <a:cs typeface="+mn-lt"/>
              </a:rPr>
              <a:t> Microsoft Research Paraphrase Corpus (MRPC) is a corpus consists of 5,801 sentence pairs collected from newswire articles.</a:t>
            </a:r>
          </a:p>
          <a:p>
            <a:pPr marL="0" indent="0">
              <a:buNone/>
            </a:pPr>
            <a:r>
              <a:rPr lang="en-US" sz="1100">
                <a:ea typeface="+mn-lt"/>
                <a:cs typeface="+mn-lt"/>
              </a:rPr>
              <a:t>Train subset- 3.67k rows</a:t>
            </a:r>
          </a:p>
          <a:p>
            <a:pPr marL="0" indent="0">
              <a:buNone/>
            </a:pPr>
            <a:r>
              <a:rPr lang="en-US" sz="1100">
                <a:ea typeface="+mn-lt"/>
                <a:cs typeface="+mn-lt"/>
              </a:rPr>
              <a:t>Validation- 408rows</a:t>
            </a:r>
          </a:p>
          <a:p>
            <a:pPr marL="0" indent="0">
              <a:buNone/>
            </a:pPr>
            <a:r>
              <a:rPr lang="en-US" sz="1100">
                <a:ea typeface="+mn-lt"/>
                <a:cs typeface="+mn-lt"/>
              </a:rPr>
              <a:t>Data- sentence1, sentence2, label(0-entailment,1-not_entailment)</a:t>
            </a:r>
          </a:p>
          <a:p>
            <a:pPr marL="0" indent="0">
              <a:buNone/>
            </a:pPr>
            <a:br>
              <a:rPr lang="en-US" sz="1100">
                <a:ea typeface="+mn-lt"/>
                <a:cs typeface="+mn-lt"/>
              </a:rPr>
            </a:br>
            <a:endParaRPr lang="en-US" sz="1100">
              <a:ea typeface="+mn-lt"/>
              <a:cs typeface="+mn-lt"/>
            </a:endParaRP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6" name="Picture 5" descr="A graph on a white background&#10;&#10;Description automatically generated">
            <a:extLst>
              <a:ext uri="{FF2B5EF4-FFF2-40B4-BE49-F238E27FC236}">
                <a16:creationId xmlns:a16="http://schemas.microsoft.com/office/drawing/2014/main" id="{9C22038F-836C-FB6E-F519-ADFF3A7D2CB5}"/>
              </a:ext>
            </a:extLst>
          </p:cNvPr>
          <p:cNvPicPr>
            <a:picLocks noChangeAspect="1"/>
          </p:cNvPicPr>
          <p:nvPr/>
        </p:nvPicPr>
        <p:blipFill>
          <a:blip r:embed="rId3"/>
          <a:stretch>
            <a:fillRect/>
          </a:stretch>
        </p:blipFill>
        <p:spPr>
          <a:xfrm>
            <a:off x="122272" y="2692277"/>
            <a:ext cx="5765644" cy="843328"/>
          </a:xfrm>
          <a:prstGeom prst="rect">
            <a:avLst/>
          </a:prstGeom>
          <a:ln>
            <a:solidFill>
              <a:schemeClr val="tx2"/>
            </a:solidFill>
          </a:ln>
        </p:spPr>
      </p:pic>
      <p:pic>
        <p:nvPicPr>
          <p:cNvPr id="7" name="Picture 6" descr="A screenshot of a computer&#10;&#10;Description automatically generated">
            <a:extLst>
              <a:ext uri="{FF2B5EF4-FFF2-40B4-BE49-F238E27FC236}">
                <a16:creationId xmlns:a16="http://schemas.microsoft.com/office/drawing/2014/main" id="{73F1631E-F94F-4C8B-7FDB-0B321B1A4B74}"/>
              </a:ext>
            </a:extLst>
          </p:cNvPr>
          <p:cNvPicPr>
            <a:picLocks noChangeAspect="1"/>
          </p:cNvPicPr>
          <p:nvPr/>
        </p:nvPicPr>
        <p:blipFill>
          <a:blip r:embed="rId4"/>
          <a:stretch>
            <a:fillRect/>
          </a:stretch>
        </p:blipFill>
        <p:spPr>
          <a:xfrm>
            <a:off x="124383" y="5779477"/>
            <a:ext cx="5763532" cy="918795"/>
          </a:xfrm>
          <a:prstGeom prst="rect">
            <a:avLst/>
          </a:prstGeom>
          <a:ln>
            <a:solidFill>
              <a:schemeClr val="tx2"/>
            </a:solidFill>
          </a:ln>
        </p:spPr>
      </p:pic>
      <p:pic>
        <p:nvPicPr>
          <p:cNvPr id="8" name="Picture 7" descr="A screenshot of a graph&#10;&#10;Description automatically generated">
            <a:extLst>
              <a:ext uri="{FF2B5EF4-FFF2-40B4-BE49-F238E27FC236}">
                <a16:creationId xmlns:a16="http://schemas.microsoft.com/office/drawing/2014/main" id="{89BD0E71-04BA-1C0F-A1C6-D0881AB64347}"/>
              </a:ext>
            </a:extLst>
          </p:cNvPr>
          <p:cNvPicPr>
            <a:picLocks noChangeAspect="1"/>
          </p:cNvPicPr>
          <p:nvPr/>
        </p:nvPicPr>
        <p:blipFill>
          <a:blip r:embed="rId5"/>
          <a:stretch>
            <a:fillRect/>
          </a:stretch>
        </p:blipFill>
        <p:spPr>
          <a:xfrm>
            <a:off x="6091604" y="2691545"/>
            <a:ext cx="6009542" cy="844796"/>
          </a:xfrm>
          <a:prstGeom prst="rect">
            <a:avLst/>
          </a:prstGeom>
          <a:ln>
            <a:solidFill>
              <a:schemeClr val="tx2"/>
            </a:solidFill>
          </a:ln>
        </p:spPr>
      </p:pic>
      <p:pic>
        <p:nvPicPr>
          <p:cNvPr id="9" name="Picture 8" descr="A screenshot of a graph&#10;&#10;Description automatically generated">
            <a:extLst>
              <a:ext uri="{FF2B5EF4-FFF2-40B4-BE49-F238E27FC236}">
                <a16:creationId xmlns:a16="http://schemas.microsoft.com/office/drawing/2014/main" id="{E432D7B3-A7A3-C3C1-5A30-655E57EB667D}"/>
              </a:ext>
            </a:extLst>
          </p:cNvPr>
          <p:cNvPicPr>
            <a:picLocks noChangeAspect="1"/>
          </p:cNvPicPr>
          <p:nvPr/>
        </p:nvPicPr>
        <p:blipFill>
          <a:blip r:embed="rId6"/>
          <a:stretch>
            <a:fillRect/>
          </a:stretch>
        </p:blipFill>
        <p:spPr>
          <a:xfrm>
            <a:off x="5996354" y="5779477"/>
            <a:ext cx="6119446" cy="918796"/>
          </a:xfrm>
          <a:prstGeom prst="rect">
            <a:avLst/>
          </a:prstGeom>
          <a:ln>
            <a:solidFill>
              <a:schemeClr val="tx2"/>
            </a:solidFill>
          </a:ln>
        </p:spPr>
      </p:pic>
      <p:sp>
        <p:nvSpPr>
          <p:cNvPr id="4" name="Rectangle 3">
            <a:extLst>
              <a:ext uri="{FF2B5EF4-FFF2-40B4-BE49-F238E27FC236}">
                <a16:creationId xmlns:a16="http://schemas.microsoft.com/office/drawing/2014/main" id="{FD45FA21-EE07-FDEE-58B9-9BADBE6B877D}"/>
              </a:ext>
            </a:extLst>
          </p:cNvPr>
          <p:cNvSpPr/>
          <p:nvPr/>
        </p:nvSpPr>
        <p:spPr>
          <a:xfrm>
            <a:off x="53349" y="958394"/>
            <a:ext cx="5894250" cy="27174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1" name="Rectangle 10">
            <a:extLst>
              <a:ext uri="{FF2B5EF4-FFF2-40B4-BE49-F238E27FC236}">
                <a16:creationId xmlns:a16="http://schemas.microsoft.com/office/drawing/2014/main" id="{A5D80CE2-5AAA-E0E1-4079-1E2D76759D1F}"/>
              </a:ext>
            </a:extLst>
          </p:cNvPr>
          <p:cNvSpPr/>
          <p:nvPr/>
        </p:nvSpPr>
        <p:spPr>
          <a:xfrm>
            <a:off x="5994365" y="958393"/>
            <a:ext cx="6184843" cy="27174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2" name="Rectangle 11">
            <a:extLst>
              <a:ext uri="{FF2B5EF4-FFF2-40B4-BE49-F238E27FC236}">
                <a16:creationId xmlns:a16="http://schemas.microsoft.com/office/drawing/2014/main" id="{4D9871BD-9BDD-C28A-17D0-8291C637F0A5}"/>
              </a:ext>
            </a:extLst>
          </p:cNvPr>
          <p:cNvSpPr/>
          <p:nvPr/>
        </p:nvSpPr>
        <p:spPr>
          <a:xfrm>
            <a:off x="46891" y="3838495"/>
            <a:ext cx="5894250" cy="294342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
        <p:nvSpPr>
          <p:cNvPr id="13" name="Rectangle 12">
            <a:extLst>
              <a:ext uri="{FF2B5EF4-FFF2-40B4-BE49-F238E27FC236}">
                <a16:creationId xmlns:a16="http://schemas.microsoft.com/office/drawing/2014/main" id="{F0F61873-D806-A4F1-0AEA-83ED96529AFD}"/>
              </a:ext>
            </a:extLst>
          </p:cNvPr>
          <p:cNvSpPr/>
          <p:nvPr/>
        </p:nvSpPr>
        <p:spPr>
          <a:xfrm>
            <a:off x="5994364" y="3838494"/>
            <a:ext cx="6191300" cy="294342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p:txBody>
      </p:sp>
    </p:spTree>
    <p:extLst>
      <p:ext uri="{BB962C8B-B14F-4D97-AF65-F5344CB8AC3E}">
        <p14:creationId xmlns:p14="http://schemas.microsoft.com/office/powerpoint/2010/main" val="3380906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7D21-ABB1-F6BF-16D4-436483CFC715}"/>
              </a:ext>
            </a:extLst>
          </p:cNvPr>
          <p:cNvSpPr>
            <a:spLocks noGrp="1"/>
          </p:cNvSpPr>
          <p:nvPr>
            <p:ph type="title"/>
          </p:nvPr>
        </p:nvSpPr>
        <p:spPr>
          <a:xfrm>
            <a:off x="1379350" y="-2986"/>
            <a:ext cx="9601200" cy="1309687"/>
          </a:xfrm>
        </p:spPr>
        <p:txBody>
          <a:bodyPr/>
          <a:lstStyle/>
          <a:p>
            <a:pPr algn="ctr"/>
            <a:r>
              <a:rPr lang="en-US"/>
              <a:t>Model </a:t>
            </a:r>
            <a:r>
              <a:rPr lang="en-US">
                <a:latin typeface="Goudy Old Style"/>
                <a:cs typeface="Calibri"/>
              </a:rPr>
              <a:t>1 – </a:t>
            </a:r>
            <a:r>
              <a:rPr lang="en-US"/>
              <a:t>DeBERTA</a:t>
            </a:r>
            <a:r>
              <a:rPr lang="en-US" sz="2000"/>
              <a:t>v</a:t>
            </a:r>
            <a:r>
              <a:rPr lang="en-US"/>
              <a:t>3 </a:t>
            </a:r>
            <a:r>
              <a:rPr lang="en-US" err="1"/>
              <a:t>xsmall</a:t>
            </a:r>
            <a:endParaRPr lang="en-US"/>
          </a:p>
        </p:txBody>
      </p:sp>
      <p:sp>
        <p:nvSpPr>
          <p:cNvPr id="3" name="Content Placeholder 2">
            <a:extLst>
              <a:ext uri="{FF2B5EF4-FFF2-40B4-BE49-F238E27FC236}">
                <a16:creationId xmlns:a16="http://schemas.microsoft.com/office/drawing/2014/main" id="{BCEA8248-6420-18C8-82E9-F0BC7C211113}"/>
              </a:ext>
            </a:extLst>
          </p:cNvPr>
          <p:cNvSpPr>
            <a:spLocks noGrp="1"/>
          </p:cNvSpPr>
          <p:nvPr>
            <p:ph idx="1"/>
          </p:nvPr>
        </p:nvSpPr>
        <p:spPr>
          <a:xfrm>
            <a:off x="277243" y="1600040"/>
            <a:ext cx="6334801" cy="5165887"/>
          </a:xfrm>
        </p:spPr>
        <p:txBody>
          <a:bodyPr vert="horz" lIns="91440" tIns="45720" rIns="91440" bIns="45720" rtlCol="0" anchor="t">
            <a:noAutofit/>
          </a:bodyPr>
          <a:lstStyle/>
          <a:p>
            <a:r>
              <a:rPr lang="en-US" sz="1400">
                <a:ea typeface="+mn-lt"/>
                <a:cs typeface="+mn-lt"/>
              </a:rPr>
              <a:t>Decoding-enhanced BERT with disentangled attention that improves the BERT and </a:t>
            </a:r>
            <a:r>
              <a:rPr lang="en-US" sz="1400" err="1">
                <a:ea typeface="+mn-lt"/>
                <a:cs typeface="+mn-lt"/>
              </a:rPr>
              <a:t>RoBERTa</a:t>
            </a:r>
            <a:r>
              <a:rPr lang="en-US" sz="1400">
                <a:ea typeface="+mn-lt"/>
                <a:cs typeface="+mn-lt"/>
              </a:rPr>
              <a:t> models</a:t>
            </a:r>
            <a:endParaRPr lang="en-US"/>
          </a:p>
          <a:p>
            <a:r>
              <a:rPr lang="en-US" sz="1400">
                <a:ea typeface="+mn-lt"/>
                <a:cs typeface="+mn-lt"/>
              </a:rPr>
              <a:t>Transformer-based language model; dynamically integrates word order information, enhancing contextual understanding using 2 Novel Ideas</a:t>
            </a:r>
          </a:p>
          <a:p>
            <a:pPr marL="589280" lvl="1" indent="-342900">
              <a:buAutoNum type="arabicPeriod"/>
            </a:pPr>
            <a:r>
              <a:rPr lang="en-US" sz="1400">
                <a:ea typeface="+mn-lt"/>
                <a:cs typeface="+mn-lt"/>
              </a:rPr>
              <a:t>It separates content and position information</a:t>
            </a:r>
          </a:p>
          <a:p>
            <a:pPr marL="589280" lvl="1" indent="-342900">
              <a:buAutoNum type="arabicPeriod"/>
            </a:pPr>
            <a:r>
              <a:rPr lang="en-US" sz="1400">
                <a:ea typeface="+mn-lt"/>
                <a:cs typeface="+mn-lt"/>
              </a:rPr>
              <a:t>Enhanced mask decoder</a:t>
            </a:r>
            <a:endParaRPr lang="en-US" sz="1400"/>
          </a:p>
          <a:p>
            <a:r>
              <a:rPr lang="en-US" sz="1400">
                <a:ea typeface="+mn-lt"/>
                <a:cs typeface="+mn-lt"/>
              </a:rPr>
              <a:t>This disentanglement mitigates the impact of positional embeddings, reducing the risk of misinterpretation in complex language tasks.</a:t>
            </a:r>
          </a:p>
          <a:p>
            <a:r>
              <a:rPr lang="en-US" sz="1400">
                <a:latin typeface="Univers Light"/>
                <a:cs typeface="Arial"/>
              </a:rPr>
              <a:t>This model uses Electra-style pretraining with Gradient Disentangled mechanism for an improved performance on NLU tasks. The </a:t>
            </a:r>
            <a:r>
              <a:rPr lang="en-US" sz="1400" err="1">
                <a:latin typeface="Univers Light"/>
                <a:cs typeface="Arial"/>
              </a:rPr>
              <a:t>DeBERTa</a:t>
            </a:r>
            <a:r>
              <a:rPr lang="en-US" sz="1400">
                <a:latin typeface="Univers Light"/>
                <a:cs typeface="Arial"/>
              </a:rPr>
              <a:t> V3 </a:t>
            </a:r>
            <a:r>
              <a:rPr lang="en-US" sz="1400" err="1">
                <a:latin typeface="Univers Light"/>
                <a:cs typeface="Arial"/>
              </a:rPr>
              <a:t>xsmall</a:t>
            </a:r>
            <a:r>
              <a:rPr lang="en-US" sz="1400">
                <a:latin typeface="Univers Light"/>
                <a:cs typeface="Arial"/>
              </a:rPr>
              <a:t> model comes with </a:t>
            </a:r>
            <a:r>
              <a:rPr lang="en-US" sz="1400" b="1">
                <a:latin typeface="Univers Light"/>
                <a:cs typeface="Arial"/>
              </a:rPr>
              <a:t>12 layers</a:t>
            </a:r>
            <a:r>
              <a:rPr lang="en-US" sz="1400">
                <a:latin typeface="Univers Light"/>
                <a:cs typeface="Arial"/>
              </a:rPr>
              <a:t> and a hidden size of </a:t>
            </a:r>
            <a:r>
              <a:rPr lang="en-US" sz="1400" b="1">
                <a:latin typeface="Univers Light"/>
                <a:cs typeface="Arial"/>
              </a:rPr>
              <a:t>384</a:t>
            </a:r>
            <a:r>
              <a:rPr lang="en-US" sz="1400">
                <a:latin typeface="Univers Light"/>
                <a:cs typeface="Arial"/>
              </a:rPr>
              <a:t>. It has only </a:t>
            </a:r>
            <a:r>
              <a:rPr lang="en-US" sz="1400" b="1">
                <a:latin typeface="Univers Light"/>
                <a:cs typeface="Arial"/>
              </a:rPr>
              <a:t>22M</a:t>
            </a:r>
            <a:r>
              <a:rPr lang="en-US" sz="1400">
                <a:latin typeface="Univers Light"/>
                <a:cs typeface="Arial"/>
              </a:rPr>
              <a:t> backbone parameters with a vocabulary containing </a:t>
            </a:r>
            <a:r>
              <a:rPr lang="en-US" sz="1400" b="1">
                <a:latin typeface="Univers Light"/>
                <a:cs typeface="Arial"/>
              </a:rPr>
              <a:t>128K</a:t>
            </a:r>
            <a:r>
              <a:rPr lang="en-US" sz="1400">
                <a:latin typeface="Univers Light"/>
                <a:cs typeface="Arial"/>
              </a:rPr>
              <a:t> tokens which introduces </a:t>
            </a:r>
            <a:r>
              <a:rPr lang="en-US" sz="1400" b="1">
                <a:latin typeface="Univers Light"/>
                <a:cs typeface="Arial"/>
              </a:rPr>
              <a:t>48M</a:t>
            </a:r>
            <a:r>
              <a:rPr lang="en-US" sz="1400">
                <a:latin typeface="Univers Light"/>
                <a:cs typeface="Arial"/>
              </a:rPr>
              <a:t> parameters in the Embedding layer. This model was trained using the 160GB data as </a:t>
            </a:r>
            <a:r>
              <a:rPr lang="en-US" sz="1400" err="1">
                <a:latin typeface="Univers Light"/>
                <a:cs typeface="Arial"/>
              </a:rPr>
              <a:t>DeBERTa</a:t>
            </a:r>
            <a:r>
              <a:rPr lang="en-US" sz="1400">
                <a:latin typeface="Univers Light"/>
                <a:cs typeface="Arial"/>
              </a:rPr>
              <a:t> V2.</a:t>
            </a:r>
            <a:br>
              <a:rPr lang="en-US" sz="1400">
                <a:ea typeface="+mn-lt"/>
                <a:cs typeface="+mn-lt"/>
              </a:rPr>
            </a:br>
            <a:endParaRPr lang="en-US" sz="1400">
              <a:ea typeface="+mn-lt"/>
              <a:cs typeface="+mn-lt"/>
            </a:endParaRPr>
          </a:p>
          <a:p>
            <a:endParaRPr lang="en-US" sz="1400">
              <a:ea typeface="+mn-lt"/>
              <a:cs typeface="+mn-lt"/>
            </a:endParaRPr>
          </a:p>
        </p:txBody>
      </p:sp>
      <p:sp>
        <p:nvSpPr>
          <p:cNvPr id="5" name="TextBox 4">
            <a:extLst>
              <a:ext uri="{FF2B5EF4-FFF2-40B4-BE49-F238E27FC236}">
                <a16:creationId xmlns:a16="http://schemas.microsoft.com/office/drawing/2014/main" id="{C2012AB5-FE98-866C-38A8-1AFA30BB343B}"/>
              </a:ext>
            </a:extLst>
          </p:cNvPr>
          <p:cNvSpPr txBox="1"/>
          <p:nvPr/>
        </p:nvSpPr>
        <p:spPr>
          <a:xfrm>
            <a:off x="6725099" y="4265705"/>
            <a:ext cx="5355955"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ea typeface="+mn-lt"/>
                <a:cs typeface="+mn-lt"/>
              </a:rPr>
              <a:t>Comparison on attention patterns of the last layer between BERT and </a:t>
            </a:r>
            <a:r>
              <a:rPr lang="en-US" sz="1600" err="1">
                <a:ea typeface="+mn-lt"/>
                <a:cs typeface="+mn-lt"/>
              </a:rPr>
              <a:t>DeBERTa</a:t>
            </a:r>
            <a:r>
              <a:rPr lang="en-US" sz="1600">
                <a:ea typeface="+mn-lt"/>
                <a:cs typeface="+mn-lt"/>
              </a:rPr>
              <a:t>.</a:t>
            </a:r>
            <a:br>
              <a:rPr lang="en-US" sz="1600">
                <a:ea typeface="+mn-lt"/>
                <a:cs typeface="+mn-lt"/>
              </a:rPr>
            </a:br>
            <a:br>
              <a:rPr lang="en-US" sz="1600">
                <a:ea typeface="+mn-lt"/>
                <a:cs typeface="+mn-lt"/>
              </a:rPr>
            </a:br>
            <a:r>
              <a:rPr lang="en-US" sz="1200">
                <a:ea typeface="+mn-lt"/>
                <a:cs typeface="+mn-lt"/>
              </a:rPr>
              <a:t>In BERT, the absolute positions are passed to the input layer, but in </a:t>
            </a:r>
            <a:r>
              <a:rPr lang="en-US" sz="1200" err="1">
                <a:ea typeface="+mn-lt"/>
                <a:cs typeface="+mn-lt"/>
              </a:rPr>
              <a:t>DeBERTa</a:t>
            </a:r>
            <a:r>
              <a:rPr lang="en-US" sz="1200">
                <a:ea typeface="+mn-lt"/>
                <a:cs typeface="+mn-lt"/>
              </a:rPr>
              <a:t>, they are passed after the transformer layer and before the </a:t>
            </a:r>
            <a:r>
              <a:rPr lang="en-US" sz="1200" err="1">
                <a:ea typeface="+mn-lt"/>
                <a:cs typeface="+mn-lt"/>
              </a:rPr>
              <a:t>softmax</a:t>
            </a:r>
            <a:r>
              <a:rPr lang="en-US" sz="1200">
                <a:ea typeface="+mn-lt"/>
                <a:cs typeface="+mn-lt"/>
              </a:rPr>
              <a:t> layer to give additional context around position, disentangled from content</a:t>
            </a:r>
          </a:p>
        </p:txBody>
      </p:sp>
      <p:sp>
        <p:nvSpPr>
          <p:cNvPr id="6" name="TextBox 5">
            <a:extLst>
              <a:ext uri="{FF2B5EF4-FFF2-40B4-BE49-F238E27FC236}">
                <a16:creationId xmlns:a16="http://schemas.microsoft.com/office/drawing/2014/main" id="{BE5E4BB5-A1C3-E5AC-5D7F-E4C751E4F8B4}"/>
              </a:ext>
            </a:extLst>
          </p:cNvPr>
          <p:cNvSpPr txBox="1"/>
          <p:nvPr/>
        </p:nvSpPr>
        <p:spPr>
          <a:xfrm>
            <a:off x="6490011" y="6350429"/>
            <a:ext cx="570199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Image Source – Research Paper on </a:t>
            </a:r>
            <a:r>
              <a:rPr lang="en-US" sz="1050" err="1"/>
              <a:t>DeBERTa</a:t>
            </a:r>
            <a:r>
              <a:rPr lang="en-US" sz="1050"/>
              <a:t> :  https://openreview.net/pdf?id=XPZIaotutsD</a:t>
            </a:r>
            <a:endParaRPr lang="en-US"/>
          </a:p>
        </p:txBody>
      </p:sp>
      <p:pic>
        <p:nvPicPr>
          <p:cNvPr id="8" name="Picture 7">
            <a:extLst>
              <a:ext uri="{FF2B5EF4-FFF2-40B4-BE49-F238E27FC236}">
                <a16:creationId xmlns:a16="http://schemas.microsoft.com/office/drawing/2014/main" id="{613B238E-9B94-967F-CBE2-ED5829697BA6}"/>
              </a:ext>
            </a:extLst>
          </p:cNvPr>
          <p:cNvPicPr>
            <a:picLocks noChangeAspect="1"/>
          </p:cNvPicPr>
          <p:nvPr/>
        </p:nvPicPr>
        <p:blipFill>
          <a:blip r:embed="rId3"/>
          <a:stretch>
            <a:fillRect/>
          </a:stretch>
        </p:blipFill>
        <p:spPr>
          <a:xfrm>
            <a:off x="7052184" y="1376775"/>
            <a:ext cx="4607191" cy="2682269"/>
          </a:xfrm>
          <a:prstGeom prst="rect">
            <a:avLst/>
          </a:prstGeom>
        </p:spPr>
      </p:pic>
    </p:spTree>
    <p:extLst>
      <p:ext uri="{BB962C8B-B14F-4D97-AF65-F5344CB8AC3E}">
        <p14:creationId xmlns:p14="http://schemas.microsoft.com/office/powerpoint/2010/main" val="2222144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E96C6-9846-5713-9D80-610F14862BC3}"/>
              </a:ext>
            </a:extLst>
          </p:cNvPr>
          <p:cNvSpPr>
            <a:spLocks noGrp="1"/>
          </p:cNvSpPr>
          <p:nvPr>
            <p:ph type="title"/>
          </p:nvPr>
        </p:nvSpPr>
        <p:spPr>
          <a:xfrm>
            <a:off x="1295400" y="431220"/>
            <a:ext cx="9601200" cy="1309687"/>
          </a:xfrm>
        </p:spPr>
        <p:txBody>
          <a:bodyPr/>
          <a:lstStyle/>
          <a:p>
            <a:r>
              <a:rPr lang="en-US"/>
              <a:t>Hyperparameters – Deberta</a:t>
            </a:r>
            <a:r>
              <a:rPr lang="en-US" sz="2000"/>
              <a:t>v</a:t>
            </a:r>
            <a:r>
              <a:rPr lang="en-US"/>
              <a:t>3 </a:t>
            </a:r>
            <a:r>
              <a:rPr lang="en-US" err="1"/>
              <a:t>xsmall</a:t>
            </a:r>
            <a:endParaRPr lang="en-US"/>
          </a:p>
        </p:txBody>
      </p:sp>
      <p:sp>
        <p:nvSpPr>
          <p:cNvPr id="3" name="Content Placeholder 2">
            <a:extLst>
              <a:ext uri="{FF2B5EF4-FFF2-40B4-BE49-F238E27FC236}">
                <a16:creationId xmlns:a16="http://schemas.microsoft.com/office/drawing/2014/main" id="{33C24ED6-51E0-5923-098D-4333520E4EAC}"/>
              </a:ext>
            </a:extLst>
          </p:cNvPr>
          <p:cNvSpPr>
            <a:spLocks noGrp="1"/>
          </p:cNvSpPr>
          <p:nvPr>
            <p:ph idx="1"/>
          </p:nvPr>
        </p:nvSpPr>
        <p:spPr>
          <a:xfrm>
            <a:off x="1295400" y="1740907"/>
            <a:ext cx="9601200" cy="3643312"/>
          </a:xfrm>
        </p:spPr>
        <p:txBody>
          <a:bodyPr vert="horz" lIns="91440" tIns="45720" rIns="91440" bIns="45720" rtlCol="0" anchor="t">
            <a:normAutofit/>
          </a:bodyPr>
          <a:lstStyle/>
          <a:p>
            <a:r>
              <a:rPr lang="en-US"/>
              <a:t>Finetuned for 4 GLUE datasets.</a:t>
            </a:r>
          </a:p>
          <a:p>
            <a:r>
              <a:rPr lang="en-US"/>
              <a:t>Manually tuned – maintained default for all except epochs.</a:t>
            </a:r>
          </a:p>
          <a:p>
            <a:pPr lvl="1"/>
            <a:r>
              <a:rPr lang="en-US" err="1"/>
              <a:t>learning_rate</a:t>
            </a:r>
            <a:r>
              <a:rPr lang="en-US"/>
              <a:t> = 2e-5</a:t>
            </a:r>
          </a:p>
          <a:p>
            <a:pPr lvl="1"/>
            <a:r>
              <a:rPr lang="en-US" err="1"/>
              <a:t>per_device_train_batch_size</a:t>
            </a:r>
            <a:r>
              <a:rPr lang="en-US"/>
              <a:t> = 8</a:t>
            </a:r>
          </a:p>
          <a:p>
            <a:pPr lvl="1"/>
            <a:r>
              <a:rPr lang="en-US" err="1"/>
              <a:t>weight_decay</a:t>
            </a:r>
            <a:r>
              <a:rPr lang="en-US"/>
              <a:t> = 0.01 </a:t>
            </a:r>
          </a:p>
        </p:txBody>
      </p:sp>
      <p:graphicFrame>
        <p:nvGraphicFramePr>
          <p:cNvPr id="5" name="Table 4">
            <a:extLst>
              <a:ext uri="{FF2B5EF4-FFF2-40B4-BE49-F238E27FC236}">
                <a16:creationId xmlns:a16="http://schemas.microsoft.com/office/drawing/2014/main" id="{2A263BB7-5D77-5FD9-8A22-7C1A9985DCCA}"/>
              </a:ext>
            </a:extLst>
          </p:cNvPr>
          <p:cNvGraphicFramePr>
            <a:graphicFrameLocks noGrp="1"/>
          </p:cNvGraphicFramePr>
          <p:nvPr>
            <p:extLst>
              <p:ext uri="{D42A27DB-BD31-4B8C-83A1-F6EECF244321}">
                <p14:modId xmlns:p14="http://schemas.microsoft.com/office/powerpoint/2010/main" val="4153183276"/>
              </p:ext>
            </p:extLst>
          </p:nvPr>
        </p:nvGraphicFramePr>
        <p:xfrm>
          <a:off x="2032000" y="3958635"/>
          <a:ext cx="8128000" cy="1854200"/>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3363099360"/>
                    </a:ext>
                  </a:extLst>
                </a:gridCol>
                <a:gridCol w="4064000">
                  <a:extLst>
                    <a:ext uri="{9D8B030D-6E8A-4147-A177-3AD203B41FA5}">
                      <a16:colId xmlns:a16="http://schemas.microsoft.com/office/drawing/2014/main" val="211386500"/>
                    </a:ext>
                  </a:extLst>
                </a:gridCol>
              </a:tblGrid>
              <a:tr h="370840">
                <a:tc>
                  <a:txBody>
                    <a:bodyPr/>
                    <a:lstStyle/>
                    <a:p>
                      <a:r>
                        <a:rPr lang="en-IN"/>
                        <a:t>Dataset/Size</a:t>
                      </a:r>
                    </a:p>
                  </a:txBody>
                  <a:tcPr/>
                </a:tc>
                <a:tc>
                  <a:txBody>
                    <a:bodyPr/>
                    <a:lstStyle/>
                    <a:p>
                      <a:r>
                        <a:rPr lang="en-IN" err="1"/>
                        <a:t>num_train_epochs</a:t>
                      </a:r>
                      <a:endParaRPr lang="en-IN"/>
                    </a:p>
                  </a:txBody>
                  <a:tcPr/>
                </a:tc>
                <a:extLst>
                  <a:ext uri="{0D108BD9-81ED-4DB2-BD59-A6C34878D82A}">
                    <a16:rowId xmlns:a16="http://schemas.microsoft.com/office/drawing/2014/main" val="2503216347"/>
                  </a:ext>
                </a:extLst>
              </a:tr>
              <a:tr h="370840">
                <a:tc>
                  <a:txBody>
                    <a:bodyPr/>
                    <a:lstStyle/>
                    <a:p>
                      <a:r>
                        <a:rPr lang="en-IN"/>
                        <a:t>RTE / 2.49k rows</a:t>
                      </a:r>
                    </a:p>
                  </a:txBody>
                  <a:tcPr/>
                </a:tc>
                <a:tc>
                  <a:txBody>
                    <a:bodyPr/>
                    <a:lstStyle/>
                    <a:p>
                      <a:r>
                        <a:rPr lang="en-IN"/>
                        <a:t>4 </a:t>
                      </a:r>
                    </a:p>
                  </a:txBody>
                  <a:tcPr/>
                </a:tc>
                <a:extLst>
                  <a:ext uri="{0D108BD9-81ED-4DB2-BD59-A6C34878D82A}">
                    <a16:rowId xmlns:a16="http://schemas.microsoft.com/office/drawing/2014/main" val="1883928914"/>
                  </a:ext>
                </a:extLst>
              </a:tr>
              <a:tr h="370840">
                <a:tc>
                  <a:txBody>
                    <a:bodyPr/>
                    <a:lstStyle/>
                    <a:p>
                      <a:r>
                        <a:rPr lang="en-IN"/>
                        <a:t>MRPC / 5.8k rows</a:t>
                      </a:r>
                    </a:p>
                  </a:txBody>
                  <a:tcPr/>
                </a:tc>
                <a:tc>
                  <a:txBody>
                    <a:bodyPr/>
                    <a:lstStyle/>
                    <a:p>
                      <a:r>
                        <a:rPr lang="en-IN"/>
                        <a:t>3</a:t>
                      </a:r>
                    </a:p>
                  </a:txBody>
                  <a:tcPr/>
                </a:tc>
                <a:extLst>
                  <a:ext uri="{0D108BD9-81ED-4DB2-BD59-A6C34878D82A}">
                    <a16:rowId xmlns:a16="http://schemas.microsoft.com/office/drawing/2014/main" val="1805354433"/>
                  </a:ext>
                </a:extLst>
              </a:tr>
              <a:tr h="370840">
                <a:tc>
                  <a:txBody>
                    <a:bodyPr/>
                    <a:lstStyle/>
                    <a:p>
                      <a:r>
                        <a:rPr lang="en-IN"/>
                        <a:t>MNLI / 393k rows</a:t>
                      </a:r>
                    </a:p>
                  </a:txBody>
                  <a:tcPr/>
                </a:tc>
                <a:tc>
                  <a:txBody>
                    <a:bodyPr/>
                    <a:lstStyle/>
                    <a:p>
                      <a:r>
                        <a:rPr lang="en-IN"/>
                        <a:t>1</a:t>
                      </a:r>
                    </a:p>
                  </a:txBody>
                  <a:tcPr/>
                </a:tc>
                <a:extLst>
                  <a:ext uri="{0D108BD9-81ED-4DB2-BD59-A6C34878D82A}">
                    <a16:rowId xmlns:a16="http://schemas.microsoft.com/office/drawing/2014/main" val="1638927634"/>
                  </a:ext>
                </a:extLst>
              </a:tr>
              <a:tr h="370840">
                <a:tc>
                  <a:txBody>
                    <a:bodyPr/>
                    <a:lstStyle/>
                    <a:p>
                      <a:r>
                        <a:rPr lang="en-IN"/>
                        <a:t>QNLI / 105k rows</a:t>
                      </a:r>
                    </a:p>
                  </a:txBody>
                  <a:tcPr/>
                </a:tc>
                <a:tc>
                  <a:txBody>
                    <a:bodyPr/>
                    <a:lstStyle/>
                    <a:p>
                      <a:r>
                        <a:rPr lang="en-IN"/>
                        <a:t>2</a:t>
                      </a:r>
                    </a:p>
                  </a:txBody>
                  <a:tcPr/>
                </a:tc>
                <a:extLst>
                  <a:ext uri="{0D108BD9-81ED-4DB2-BD59-A6C34878D82A}">
                    <a16:rowId xmlns:a16="http://schemas.microsoft.com/office/drawing/2014/main" val="2331623031"/>
                  </a:ext>
                </a:extLst>
              </a:tr>
            </a:tbl>
          </a:graphicData>
        </a:graphic>
      </p:graphicFrame>
    </p:spTree>
    <p:extLst>
      <p:ext uri="{BB962C8B-B14F-4D97-AF65-F5344CB8AC3E}">
        <p14:creationId xmlns:p14="http://schemas.microsoft.com/office/powerpoint/2010/main" val="254558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D1874-2DE2-D92A-9DFD-A1AA42853D43}"/>
              </a:ext>
            </a:extLst>
          </p:cNvPr>
          <p:cNvSpPr>
            <a:spLocks noGrp="1"/>
          </p:cNvSpPr>
          <p:nvPr>
            <p:ph type="title"/>
          </p:nvPr>
        </p:nvSpPr>
        <p:spPr>
          <a:xfrm>
            <a:off x="1509348" y="156093"/>
            <a:ext cx="9685561" cy="1309687"/>
          </a:xfrm>
        </p:spPr>
        <p:txBody>
          <a:bodyPr/>
          <a:lstStyle/>
          <a:p>
            <a:r>
              <a:rPr lang="en-US"/>
              <a:t>Model 2</a:t>
            </a:r>
            <a:r>
              <a:rPr lang="en-US">
                <a:latin typeface="Arial Nova"/>
              </a:rPr>
              <a:t> – </a:t>
            </a:r>
            <a:r>
              <a:rPr lang="en-US" err="1"/>
              <a:t>Distilbert</a:t>
            </a:r>
            <a:r>
              <a:rPr lang="en-US"/>
              <a:t> BASE UNCASED</a:t>
            </a:r>
            <a:endParaRPr lang="en-US" sz="1800">
              <a:solidFill>
                <a:srgbClr val="5E696C"/>
              </a:solidFill>
              <a:latin typeface="Arial"/>
              <a:cs typeface="Arial"/>
            </a:endParaRPr>
          </a:p>
        </p:txBody>
      </p:sp>
      <p:sp>
        <p:nvSpPr>
          <p:cNvPr id="3" name="Content Placeholder 2">
            <a:extLst>
              <a:ext uri="{FF2B5EF4-FFF2-40B4-BE49-F238E27FC236}">
                <a16:creationId xmlns:a16="http://schemas.microsoft.com/office/drawing/2014/main" id="{41BA4CBB-F18F-DBFD-D88D-42BBD7C59439}"/>
              </a:ext>
            </a:extLst>
          </p:cNvPr>
          <p:cNvSpPr>
            <a:spLocks noGrp="1"/>
          </p:cNvSpPr>
          <p:nvPr>
            <p:ph idx="1"/>
          </p:nvPr>
        </p:nvSpPr>
        <p:spPr>
          <a:xfrm>
            <a:off x="1385047" y="1381442"/>
            <a:ext cx="8895230" cy="4454473"/>
          </a:xfrm>
        </p:spPr>
        <p:txBody>
          <a:bodyPr vert="horz" lIns="91440" tIns="45720" rIns="91440" bIns="45720" rtlCol="0" anchor="t">
            <a:normAutofit/>
          </a:bodyPr>
          <a:lstStyle/>
          <a:p>
            <a:pPr algn="just"/>
            <a:r>
              <a:rPr lang="en-US" sz="1400">
                <a:cs typeface="Arial"/>
              </a:rPr>
              <a:t>The </a:t>
            </a:r>
            <a:r>
              <a:rPr lang="en-US" sz="1400" err="1">
                <a:cs typeface="Arial"/>
              </a:rPr>
              <a:t>Distilbert</a:t>
            </a:r>
            <a:r>
              <a:rPr lang="en-US" sz="1400">
                <a:cs typeface="Arial"/>
              </a:rPr>
              <a:t> model leverages knowledge distillation during the pre-training phase and shows that it is possible to reduce the size of a BERT model by </a:t>
            </a:r>
            <a:r>
              <a:rPr lang="en-US" sz="1400" b="1">
                <a:cs typeface="Arial"/>
              </a:rPr>
              <a:t>40%</a:t>
            </a:r>
            <a:r>
              <a:rPr lang="en-US" sz="1400">
                <a:cs typeface="Arial"/>
              </a:rPr>
              <a:t>, while retaining </a:t>
            </a:r>
            <a:r>
              <a:rPr lang="en-US" sz="1400" b="1">
                <a:cs typeface="Arial"/>
              </a:rPr>
              <a:t>97% </a:t>
            </a:r>
            <a:r>
              <a:rPr lang="en-US" sz="1400">
                <a:cs typeface="Arial"/>
              </a:rPr>
              <a:t>of its language understanding capabilities and being </a:t>
            </a:r>
            <a:r>
              <a:rPr lang="en-US" sz="1400" b="1">
                <a:cs typeface="Arial"/>
              </a:rPr>
              <a:t>60% faster</a:t>
            </a:r>
            <a:r>
              <a:rPr lang="en-US" sz="1400">
                <a:cs typeface="Arial"/>
              </a:rPr>
              <a:t>. So, the </a:t>
            </a:r>
            <a:r>
              <a:rPr lang="en-US" sz="1400" err="1">
                <a:cs typeface="Arial"/>
              </a:rPr>
              <a:t>Distilbert</a:t>
            </a:r>
            <a:r>
              <a:rPr lang="en-US" sz="1400">
                <a:cs typeface="Arial"/>
              </a:rPr>
              <a:t> has </a:t>
            </a:r>
            <a:r>
              <a:rPr lang="en-US" sz="1400" b="1">
                <a:cs typeface="Arial"/>
              </a:rPr>
              <a:t>67M</a:t>
            </a:r>
            <a:r>
              <a:rPr lang="en-US" sz="1400">
                <a:cs typeface="Arial"/>
              </a:rPr>
              <a:t> parameters and the model is easier to train and evaluate.</a:t>
            </a:r>
            <a:endParaRPr lang="en-US" sz="1400"/>
          </a:p>
        </p:txBody>
      </p:sp>
      <p:pic>
        <p:nvPicPr>
          <p:cNvPr id="4" name="Picture 3" descr="A diagram of a process&#10;&#10;Description automatically generated">
            <a:extLst>
              <a:ext uri="{FF2B5EF4-FFF2-40B4-BE49-F238E27FC236}">
                <a16:creationId xmlns:a16="http://schemas.microsoft.com/office/drawing/2014/main" id="{13F0AAC0-3526-F42B-E683-87571DF355D4}"/>
              </a:ext>
            </a:extLst>
          </p:cNvPr>
          <p:cNvPicPr>
            <a:picLocks noChangeAspect="1"/>
          </p:cNvPicPr>
          <p:nvPr/>
        </p:nvPicPr>
        <p:blipFill>
          <a:blip r:embed="rId2"/>
          <a:stretch>
            <a:fillRect/>
          </a:stretch>
        </p:blipFill>
        <p:spPr>
          <a:xfrm>
            <a:off x="2430410" y="2645493"/>
            <a:ext cx="7066935" cy="3335738"/>
          </a:xfrm>
          <a:prstGeom prst="rect">
            <a:avLst/>
          </a:prstGeom>
        </p:spPr>
      </p:pic>
      <p:sp>
        <p:nvSpPr>
          <p:cNvPr id="5" name="TextBox 4">
            <a:extLst>
              <a:ext uri="{FF2B5EF4-FFF2-40B4-BE49-F238E27FC236}">
                <a16:creationId xmlns:a16="http://schemas.microsoft.com/office/drawing/2014/main" id="{B3444F0D-7A7E-8222-053B-55B9E4674053}"/>
              </a:ext>
            </a:extLst>
          </p:cNvPr>
          <p:cNvSpPr txBox="1"/>
          <p:nvPr/>
        </p:nvSpPr>
        <p:spPr>
          <a:xfrm>
            <a:off x="3853016" y="6016113"/>
            <a:ext cx="422172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t>DistilBERT</a:t>
            </a:r>
            <a:r>
              <a:rPr lang="en-US" sz="1600"/>
              <a:t> model architecture</a:t>
            </a:r>
          </a:p>
        </p:txBody>
      </p:sp>
      <p:sp>
        <p:nvSpPr>
          <p:cNvPr id="6" name="TextBox 5">
            <a:extLst>
              <a:ext uri="{FF2B5EF4-FFF2-40B4-BE49-F238E27FC236}">
                <a16:creationId xmlns:a16="http://schemas.microsoft.com/office/drawing/2014/main" id="{D18F10FC-EBB1-276B-5241-F776DF33C0D9}"/>
              </a:ext>
            </a:extLst>
          </p:cNvPr>
          <p:cNvSpPr txBox="1"/>
          <p:nvPr/>
        </p:nvSpPr>
        <p:spPr>
          <a:xfrm>
            <a:off x="8074742" y="6415548"/>
            <a:ext cx="401893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Image source:  </a:t>
            </a:r>
            <a:r>
              <a:rPr lang="en-US" sz="1200">
                <a:solidFill>
                  <a:srgbClr val="222222"/>
                </a:solidFill>
                <a:ea typeface="+mn-lt"/>
                <a:cs typeface="+mn-lt"/>
              </a:rPr>
              <a:t>https://doi.org/10.3390/math10030447</a:t>
            </a:r>
            <a:endParaRPr lang="en-US" sz="1200"/>
          </a:p>
        </p:txBody>
      </p:sp>
    </p:spTree>
    <p:extLst>
      <p:ext uri="{BB962C8B-B14F-4D97-AF65-F5344CB8AC3E}">
        <p14:creationId xmlns:p14="http://schemas.microsoft.com/office/powerpoint/2010/main" val="88408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2BF28-A5C1-4E4C-90C1-7B9C052AF38F}"/>
              </a:ext>
            </a:extLst>
          </p:cNvPr>
          <p:cNvSpPr>
            <a:spLocks noGrp="1"/>
          </p:cNvSpPr>
          <p:nvPr>
            <p:ph type="title"/>
          </p:nvPr>
        </p:nvSpPr>
        <p:spPr>
          <a:xfrm>
            <a:off x="460408" y="202573"/>
            <a:ext cx="11271183" cy="1309687"/>
          </a:xfrm>
        </p:spPr>
        <p:txBody>
          <a:bodyPr/>
          <a:lstStyle/>
          <a:p>
            <a:r>
              <a:rPr lang="en-US">
                <a:ea typeface="+mj-lt"/>
                <a:cs typeface="+mj-lt"/>
              </a:rPr>
              <a:t>HYPERPARAMETERS </a:t>
            </a:r>
            <a:r>
              <a:rPr lang="en-US">
                <a:latin typeface="Calibri Light"/>
                <a:ea typeface="+mj-lt"/>
                <a:cs typeface="+mj-lt"/>
              </a:rPr>
              <a:t>-</a:t>
            </a:r>
            <a:r>
              <a:rPr lang="en-US">
                <a:ea typeface="+mj-lt"/>
                <a:cs typeface="+mj-lt"/>
              </a:rPr>
              <a:t> </a:t>
            </a:r>
            <a:r>
              <a:rPr lang="en-US" err="1"/>
              <a:t>Distilbert</a:t>
            </a:r>
            <a:r>
              <a:rPr lang="en-US"/>
              <a:t> BASE UNCASED</a:t>
            </a:r>
          </a:p>
        </p:txBody>
      </p:sp>
      <p:sp>
        <p:nvSpPr>
          <p:cNvPr id="3" name="Content Placeholder 2">
            <a:extLst>
              <a:ext uri="{FF2B5EF4-FFF2-40B4-BE49-F238E27FC236}">
                <a16:creationId xmlns:a16="http://schemas.microsoft.com/office/drawing/2014/main" id="{7DA297C4-B58D-F1F2-62F6-1F471A0A62E3}"/>
              </a:ext>
            </a:extLst>
          </p:cNvPr>
          <p:cNvSpPr>
            <a:spLocks noGrp="1"/>
          </p:cNvSpPr>
          <p:nvPr>
            <p:ph idx="1"/>
          </p:nvPr>
        </p:nvSpPr>
        <p:spPr>
          <a:xfrm>
            <a:off x="484732" y="1469211"/>
            <a:ext cx="10953593" cy="2140756"/>
          </a:xfrm>
        </p:spPr>
        <p:txBody>
          <a:bodyPr vert="horz" lIns="91440" tIns="45720" rIns="91440" bIns="45720" rtlCol="0" anchor="t">
            <a:normAutofit fontScale="85000" lnSpcReduction="10000"/>
          </a:bodyPr>
          <a:lstStyle/>
          <a:p>
            <a:r>
              <a:rPr lang="en-US"/>
              <a:t>Finetuned for 2 GLUE datasets.</a:t>
            </a:r>
          </a:p>
          <a:p>
            <a:r>
              <a:rPr lang="en-US" err="1"/>
              <a:t>Optuna</a:t>
            </a:r>
            <a:r>
              <a:rPr lang="en-US"/>
              <a:t> – Python Framework for hyperparameter tuning</a:t>
            </a:r>
          </a:p>
          <a:p>
            <a:pPr algn="just"/>
            <a:r>
              <a:rPr lang="en-US" sz="1600">
                <a:latin typeface="Univers Light"/>
                <a:cs typeface="Arial"/>
              </a:rPr>
              <a:t>Default Search Algorithm - Tree-structured </a:t>
            </a:r>
            <a:r>
              <a:rPr lang="en-US" sz="1600" err="1">
                <a:latin typeface="Univers Light"/>
                <a:cs typeface="Arial"/>
              </a:rPr>
              <a:t>Parzen</a:t>
            </a:r>
            <a:r>
              <a:rPr lang="en-US" sz="1600">
                <a:latin typeface="Univers Light"/>
                <a:cs typeface="Arial"/>
              </a:rPr>
              <a:t> Estimator: a probabilistic model-based optimization algorithm. It models the objective function and samples new hyperparameter combinations based on the model. The basic idea behind TPE is to model the objective function as a probability distribution and then use this distribution to guide the search for optimal hyperparameters. TPE maintains two probabilistic models: one for the objective function values given the hyperparameters where the model assumes the best values are drawn from a Gaussian distribution, and another for the hyperparameters themselves.</a:t>
            </a:r>
            <a:endParaRPr lang="en-US"/>
          </a:p>
          <a:p>
            <a:endParaRPr lang="en-US"/>
          </a:p>
        </p:txBody>
      </p:sp>
      <p:graphicFrame>
        <p:nvGraphicFramePr>
          <p:cNvPr id="4" name="Table 3">
            <a:extLst>
              <a:ext uri="{FF2B5EF4-FFF2-40B4-BE49-F238E27FC236}">
                <a16:creationId xmlns:a16="http://schemas.microsoft.com/office/drawing/2014/main" id="{B15272CB-0640-4B63-0712-80BA17868307}"/>
              </a:ext>
            </a:extLst>
          </p:cNvPr>
          <p:cNvGraphicFramePr>
            <a:graphicFrameLocks noGrp="1"/>
          </p:cNvGraphicFramePr>
          <p:nvPr>
            <p:extLst>
              <p:ext uri="{D42A27DB-BD31-4B8C-83A1-F6EECF244321}">
                <p14:modId xmlns:p14="http://schemas.microsoft.com/office/powerpoint/2010/main" val="3496471409"/>
              </p:ext>
            </p:extLst>
          </p:nvPr>
        </p:nvGraphicFramePr>
        <p:xfrm>
          <a:off x="1354155" y="4289845"/>
          <a:ext cx="4099050" cy="1997479"/>
        </p:xfrm>
        <a:graphic>
          <a:graphicData uri="http://schemas.openxmlformats.org/drawingml/2006/table">
            <a:tbl>
              <a:tblPr firstRow="1" bandRow="1">
                <a:tableStyleId>{5C22544A-7EE6-4342-B048-85BDC9FD1C3A}</a:tableStyleId>
              </a:tblPr>
              <a:tblGrid>
                <a:gridCol w="2552947">
                  <a:extLst>
                    <a:ext uri="{9D8B030D-6E8A-4147-A177-3AD203B41FA5}">
                      <a16:colId xmlns:a16="http://schemas.microsoft.com/office/drawing/2014/main" val="965608526"/>
                    </a:ext>
                  </a:extLst>
                </a:gridCol>
                <a:gridCol w="1546103">
                  <a:extLst>
                    <a:ext uri="{9D8B030D-6E8A-4147-A177-3AD203B41FA5}">
                      <a16:colId xmlns:a16="http://schemas.microsoft.com/office/drawing/2014/main" val="886702959"/>
                    </a:ext>
                  </a:extLst>
                </a:gridCol>
              </a:tblGrid>
              <a:tr h="715515">
                <a:tc>
                  <a:txBody>
                    <a:bodyPr/>
                    <a:lstStyle/>
                    <a:p>
                      <a:r>
                        <a:rPr lang="en-US" sz="1400" b="0">
                          <a:solidFill>
                            <a:schemeClr val="tx1"/>
                          </a:solidFill>
                        </a:rPr>
                        <a:t>Learning_rate</a:t>
                      </a:r>
                      <a:endParaRPr lang="en-US" sz="1400" b="0" err="1">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400" b="0">
                          <a:solidFill>
                            <a:schemeClr val="tx1"/>
                          </a:solidFill>
                        </a:rPr>
                        <a:t>7.131e-05</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56863888"/>
                  </a:ext>
                </a:extLst>
              </a:tr>
              <a:tr h="640982">
                <a:tc>
                  <a:txBody>
                    <a:bodyPr/>
                    <a:lstStyle/>
                    <a:p>
                      <a:pPr lvl="0">
                        <a:buNone/>
                      </a:pPr>
                      <a:r>
                        <a:rPr lang="en-US" sz="1400" b="0" i="0" u="none" strike="noStrike" noProof="0">
                          <a:solidFill>
                            <a:schemeClr val="tx1"/>
                          </a:solidFill>
                          <a:latin typeface="Univers Light"/>
                        </a:rPr>
                        <a:t>num_train_epochs: </a:t>
                      </a:r>
                      <a:endParaRPr lang="en-US" sz="14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400">
                          <a:solidFill>
                            <a:schemeClr val="tx1"/>
                          </a:solidFill>
                        </a:rPr>
                        <a:t>4</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591921801"/>
                  </a:ext>
                </a:extLst>
              </a:tr>
              <a:tr h="640982">
                <a:tc>
                  <a:txBody>
                    <a:bodyPr/>
                    <a:lstStyle/>
                    <a:p>
                      <a:pPr lvl="0">
                        <a:buNone/>
                      </a:pPr>
                      <a:r>
                        <a:rPr lang="en-US" sz="1400" b="0" i="0" u="none" strike="noStrike" noProof="0">
                          <a:solidFill>
                            <a:schemeClr val="tx1"/>
                          </a:solidFill>
                          <a:latin typeface="Univers Light"/>
                        </a:rPr>
                        <a:t>per_device_train_batch_size: </a:t>
                      </a:r>
                      <a:endParaRPr lang="en-US" sz="14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400">
                          <a:solidFill>
                            <a:schemeClr val="tx1"/>
                          </a:solidFill>
                        </a:rPr>
                        <a:t>8</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83300590"/>
                  </a:ext>
                </a:extLst>
              </a:tr>
            </a:tbl>
          </a:graphicData>
        </a:graphic>
      </p:graphicFrame>
      <p:graphicFrame>
        <p:nvGraphicFramePr>
          <p:cNvPr id="5" name="Table 4">
            <a:extLst>
              <a:ext uri="{FF2B5EF4-FFF2-40B4-BE49-F238E27FC236}">
                <a16:creationId xmlns:a16="http://schemas.microsoft.com/office/drawing/2014/main" id="{2EBBA708-9E63-6C84-1F53-85A73C98C0AC}"/>
              </a:ext>
            </a:extLst>
          </p:cNvPr>
          <p:cNvGraphicFramePr>
            <a:graphicFrameLocks noGrp="1"/>
          </p:cNvGraphicFramePr>
          <p:nvPr>
            <p:extLst>
              <p:ext uri="{D42A27DB-BD31-4B8C-83A1-F6EECF244321}">
                <p14:modId xmlns:p14="http://schemas.microsoft.com/office/powerpoint/2010/main" val="3066488740"/>
              </p:ext>
            </p:extLst>
          </p:nvPr>
        </p:nvGraphicFramePr>
        <p:xfrm>
          <a:off x="6839923" y="4282125"/>
          <a:ext cx="4172277" cy="1998858"/>
        </p:xfrm>
        <a:graphic>
          <a:graphicData uri="http://schemas.openxmlformats.org/drawingml/2006/table">
            <a:tbl>
              <a:tblPr firstRow="1" bandRow="1">
                <a:tableStyleId>{5C22544A-7EE6-4342-B048-85BDC9FD1C3A}</a:tableStyleId>
              </a:tblPr>
              <a:tblGrid>
                <a:gridCol w="2236495">
                  <a:extLst>
                    <a:ext uri="{9D8B030D-6E8A-4147-A177-3AD203B41FA5}">
                      <a16:colId xmlns:a16="http://schemas.microsoft.com/office/drawing/2014/main" val="965608526"/>
                    </a:ext>
                  </a:extLst>
                </a:gridCol>
                <a:gridCol w="1935782">
                  <a:extLst>
                    <a:ext uri="{9D8B030D-6E8A-4147-A177-3AD203B41FA5}">
                      <a16:colId xmlns:a16="http://schemas.microsoft.com/office/drawing/2014/main" val="886702959"/>
                    </a:ext>
                  </a:extLst>
                </a:gridCol>
              </a:tblGrid>
              <a:tr h="725842">
                <a:tc>
                  <a:txBody>
                    <a:bodyPr/>
                    <a:lstStyle/>
                    <a:p>
                      <a:r>
                        <a:rPr lang="en-US" sz="1400" b="0">
                          <a:solidFill>
                            <a:schemeClr val="tx1"/>
                          </a:solidFill>
                        </a:rPr>
                        <a:t>Learning_rate</a:t>
                      </a:r>
                      <a:endParaRPr lang="en-US" sz="1400" b="0" err="1">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400" b="0">
                          <a:solidFill>
                            <a:schemeClr val="tx1"/>
                          </a:solidFill>
                        </a:rPr>
                        <a:t>3.97e-05</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756863888"/>
                  </a:ext>
                </a:extLst>
              </a:tr>
              <a:tr h="636508">
                <a:tc>
                  <a:txBody>
                    <a:bodyPr/>
                    <a:lstStyle/>
                    <a:p>
                      <a:pPr lvl="0">
                        <a:buNone/>
                      </a:pPr>
                      <a:r>
                        <a:rPr lang="en-US" sz="1400" b="0" i="0" u="none" strike="noStrike" noProof="0">
                          <a:solidFill>
                            <a:schemeClr val="tx1"/>
                          </a:solidFill>
                          <a:latin typeface="Univers Light"/>
                        </a:rPr>
                        <a:t>num_train_epochs: </a:t>
                      </a:r>
                      <a:endParaRPr lang="en-US" sz="14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400">
                          <a:solidFill>
                            <a:schemeClr val="tx1"/>
                          </a:solidFill>
                        </a:rPr>
                        <a:t>3</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591921801"/>
                  </a:ext>
                </a:extLst>
              </a:tr>
              <a:tr h="636508">
                <a:tc>
                  <a:txBody>
                    <a:bodyPr/>
                    <a:lstStyle/>
                    <a:p>
                      <a:pPr lvl="0">
                        <a:buNone/>
                      </a:pPr>
                      <a:r>
                        <a:rPr lang="en-US" sz="1400" b="0" i="0" u="none" strike="noStrike" noProof="0">
                          <a:solidFill>
                            <a:schemeClr val="tx1"/>
                          </a:solidFill>
                          <a:latin typeface="Univers Light"/>
                        </a:rPr>
                        <a:t>per_device_train_batch_size: </a:t>
                      </a:r>
                      <a:endParaRPr lang="en-US" sz="1400">
                        <a:solidFill>
                          <a:schemeClr val="tx1"/>
                        </a:solidFill>
                      </a:endParaRP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r>
                        <a:rPr lang="en-US" sz="1400">
                          <a:solidFill>
                            <a:schemeClr val="tx1"/>
                          </a:solidFill>
                        </a:rPr>
                        <a:t>4</a:t>
                      </a:r>
                    </a:p>
                  </a:txBody>
                  <a:tcP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1883300590"/>
                  </a:ext>
                </a:extLst>
              </a:tr>
            </a:tbl>
          </a:graphicData>
        </a:graphic>
      </p:graphicFrame>
      <p:sp>
        <p:nvSpPr>
          <p:cNvPr id="6" name="TextBox 5">
            <a:extLst>
              <a:ext uri="{FF2B5EF4-FFF2-40B4-BE49-F238E27FC236}">
                <a16:creationId xmlns:a16="http://schemas.microsoft.com/office/drawing/2014/main" id="{629CD80F-F2B8-DB4B-394C-09DAC11876A0}"/>
              </a:ext>
            </a:extLst>
          </p:cNvPr>
          <p:cNvSpPr txBox="1"/>
          <p:nvPr/>
        </p:nvSpPr>
        <p:spPr>
          <a:xfrm>
            <a:off x="1354155" y="3705113"/>
            <a:ext cx="39357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DISTILBERT RTE</a:t>
            </a:r>
          </a:p>
        </p:txBody>
      </p:sp>
      <p:sp>
        <p:nvSpPr>
          <p:cNvPr id="8" name="TextBox 7">
            <a:extLst>
              <a:ext uri="{FF2B5EF4-FFF2-40B4-BE49-F238E27FC236}">
                <a16:creationId xmlns:a16="http://schemas.microsoft.com/office/drawing/2014/main" id="{2E9EE766-B9FC-3951-21AD-7B42B367FD1A}"/>
              </a:ext>
            </a:extLst>
          </p:cNvPr>
          <p:cNvSpPr txBox="1"/>
          <p:nvPr/>
        </p:nvSpPr>
        <p:spPr>
          <a:xfrm>
            <a:off x="6839923" y="3705113"/>
            <a:ext cx="39209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DISTILBERT MRPC</a:t>
            </a:r>
          </a:p>
        </p:txBody>
      </p:sp>
    </p:spTree>
    <p:extLst>
      <p:ext uri="{BB962C8B-B14F-4D97-AF65-F5344CB8AC3E}">
        <p14:creationId xmlns:p14="http://schemas.microsoft.com/office/powerpoint/2010/main" val="1235741785"/>
      </p:ext>
    </p:extLst>
  </p:cSld>
  <p:clrMapOvr>
    <a:masterClrMapping/>
  </p:clrMapOvr>
</p:sld>
</file>

<file path=ppt/theme/theme1.xml><?xml version="1.0" encoding="utf-8"?>
<a:theme xmlns:a="http://schemas.openxmlformats.org/drawingml/2006/main" name="PoiseVTI">
  <a:themeElements>
    <a:clrScheme name="AnalogousFromLightSeedRightStep">
      <a:dk1>
        <a:srgbClr val="000000"/>
      </a:dk1>
      <a:lt1>
        <a:srgbClr val="FFFFFF"/>
      </a:lt1>
      <a:dk2>
        <a:srgbClr val="243741"/>
      </a:dk2>
      <a:lt2>
        <a:srgbClr val="E2E4E8"/>
      </a:lt2>
      <a:accent1>
        <a:srgbClr val="B59F6C"/>
      </a:accent1>
      <a:accent2>
        <a:srgbClr val="9FA75D"/>
      </a:accent2>
      <a:accent3>
        <a:srgbClr val="8BAB70"/>
      </a:accent3>
      <a:accent4>
        <a:srgbClr val="66B162"/>
      </a:accent4>
      <a:accent5>
        <a:srgbClr val="6EAE85"/>
      </a:accent5>
      <a:accent6>
        <a:srgbClr val="61AF9F"/>
      </a:accent6>
      <a:hlink>
        <a:srgbClr val="697EAE"/>
      </a:hlink>
      <a:folHlink>
        <a:srgbClr val="7F7F7F"/>
      </a:folHlink>
    </a:clrScheme>
    <a:fontScheme name="Goudy Univers">
      <a:majorFont>
        <a:latin typeface="Goudy Old Style"/>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iseVTI" id="{9843863B-6720-4231-BFE7-E604B355382A}" vid="{6C5B2780-C73E-445D-98DA-9D2BCD7897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TotalTime>
  <Words>6500</Words>
  <Application>Microsoft Office PowerPoint</Application>
  <PresentationFormat>Widescreen</PresentationFormat>
  <Paragraphs>761</Paragraphs>
  <Slides>46</Slides>
  <Notes>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Arial</vt:lpstr>
      <vt:lpstr>Arial Nova</vt:lpstr>
      <vt:lpstr>Arial Nova Light</vt:lpstr>
      <vt:lpstr>Arial,Sans-Serif</vt:lpstr>
      <vt:lpstr>Bahnschrift</vt:lpstr>
      <vt:lpstr>Calibri</vt:lpstr>
      <vt:lpstr>Calibri Light</vt:lpstr>
      <vt:lpstr>Courier New</vt:lpstr>
      <vt:lpstr>Goudy Old Style</vt:lpstr>
      <vt:lpstr>Lato</vt:lpstr>
      <vt:lpstr>Segoe UI</vt:lpstr>
      <vt:lpstr>Univers Light</vt:lpstr>
      <vt:lpstr>PoiseVTI</vt:lpstr>
      <vt:lpstr>SURVEY ON  ADVERSARIAL ATTACKS AND DEFENSES on bert-based nlu tasks</vt:lpstr>
      <vt:lpstr>Problem Statement/  Background</vt:lpstr>
      <vt:lpstr>System architecture and data flow</vt:lpstr>
      <vt:lpstr>Resources/Tools  used</vt:lpstr>
      <vt:lpstr>Datasets (GLUE)</vt:lpstr>
      <vt:lpstr>Model 1 – DeBERTAv3 xsmall</vt:lpstr>
      <vt:lpstr>Hyperparameters – Debertav3 xsmall</vt:lpstr>
      <vt:lpstr>Model 2 – Distilbert BASE UNCASED</vt:lpstr>
      <vt:lpstr>HYPERPARAMETERS - Distilbert BASE UNCASED</vt:lpstr>
      <vt:lpstr>Model 3 - fiNE-TUNED-fINBert</vt:lpstr>
      <vt:lpstr>Finetuning results</vt:lpstr>
      <vt:lpstr>Attack 1 - TextBugger</vt:lpstr>
      <vt:lpstr>Attack 2 - PWWS</vt:lpstr>
      <vt:lpstr>Attack 3 - Deepwordbug</vt:lpstr>
      <vt:lpstr>ATTACK 4 - TEXTFOOler</vt:lpstr>
      <vt:lpstr>Attack 5 - Improved Genetic Algorithm</vt:lpstr>
      <vt:lpstr>Comparision of attack Success Rates</vt:lpstr>
      <vt:lpstr>Comparision of Average Perturbations across attacks</vt:lpstr>
      <vt:lpstr>COMPARISION OF AVERAGE Number of Queries ACROSS ATTACKS</vt:lpstr>
      <vt:lpstr>ATTACK EXAMPLE – DEBERTA on QNLI  </vt:lpstr>
      <vt:lpstr>ATTACK EXAMPLE – DEBERTA on MNLI </vt:lpstr>
      <vt:lpstr>ATTACK EXAMPLE – fine-tuned-Finbert </vt:lpstr>
      <vt:lpstr>Defense 1 – adversarial training</vt:lpstr>
      <vt:lpstr>Adversarial training examples – DeBERTA on RTE</vt:lpstr>
      <vt:lpstr>Adversarial training ExaMples–DeBERTA on MRPC</vt:lpstr>
      <vt:lpstr>Adversarial training EXAMPLEs– DeBERTA on QNLI</vt:lpstr>
      <vt:lpstr>Adversarial training EXAMPLes –  DeBERTA on MNLI</vt:lpstr>
      <vt:lpstr>Adversarial training EXAMPLEs – DISTILBERT on RTE</vt:lpstr>
      <vt:lpstr>Adversarial training examples – DISTILBERT MRPC</vt:lpstr>
      <vt:lpstr>Adversarial training examples –  FINE-TUNED-FINBERT </vt:lpstr>
      <vt:lpstr>Adversarial training – DEBERTA RESULTS</vt:lpstr>
      <vt:lpstr>Adversarial Training results - Distilbert</vt:lpstr>
      <vt:lpstr>Adversarial Training results- fine-tuned-Finbert</vt:lpstr>
      <vt:lpstr>MNLI - Adversarial Training Label flip analysis</vt:lpstr>
      <vt:lpstr>Defense 2 – Multi-model adversarial differential defense (MMADD)</vt:lpstr>
      <vt:lpstr>MMADD Explanation</vt:lpstr>
      <vt:lpstr>Adversarial training vs MMADD</vt:lpstr>
      <vt:lpstr>MMADD examples - Successful</vt:lpstr>
      <vt:lpstr>MMADD examples - failure</vt:lpstr>
      <vt:lpstr>MMADD – analysis</vt:lpstr>
      <vt:lpstr>Project Limitations</vt:lpstr>
      <vt:lpstr>Code Snippet - Example of an attack</vt:lpstr>
      <vt:lpstr>Code Snippet - EXAMPLE of Adversarial training </vt:lpstr>
      <vt:lpstr>Code Snippet – Example for EVALUATION</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Manvitha Kalicheti</dc:creator>
  <cp:lastModifiedBy>Kalicheti, Manvitha</cp:lastModifiedBy>
  <cp:revision>11</cp:revision>
  <dcterms:created xsi:type="dcterms:W3CDTF">2023-11-30T22:29:39Z</dcterms:created>
  <dcterms:modified xsi:type="dcterms:W3CDTF">2023-12-02T07:35:39Z</dcterms:modified>
</cp:coreProperties>
</file>